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77" r:id="rId4"/>
    <p:sldId id="269" r:id="rId5"/>
    <p:sldId id="298" r:id="rId6"/>
    <p:sldId id="288" r:id="rId7"/>
    <p:sldId id="276" r:id="rId8"/>
    <p:sldId id="287" r:id="rId9"/>
    <p:sldId id="262" r:id="rId10"/>
    <p:sldId id="263" r:id="rId11"/>
    <p:sldId id="266" r:id="rId12"/>
    <p:sldId id="290" r:id="rId13"/>
    <p:sldId id="273" r:id="rId14"/>
    <p:sldId id="296" r:id="rId15"/>
    <p:sldId id="299" r:id="rId16"/>
    <p:sldId id="302" r:id="rId17"/>
    <p:sldId id="295" r:id="rId18"/>
    <p:sldId id="286" r:id="rId19"/>
    <p:sldId id="265" r:id="rId20"/>
    <p:sldId id="300" r:id="rId21"/>
    <p:sldId id="297" r:id="rId22"/>
    <p:sldId id="278" r:id="rId23"/>
    <p:sldId id="303" r:id="rId24"/>
    <p:sldId id="285" r:id="rId25"/>
    <p:sldId id="282" r:id="rId26"/>
    <p:sldId id="293" r:id="rId27"/>
    <p:sldId id="29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y Bottero" initials="MB" lastIdx="1" clrIdx="0">
    <p:extLst>
      <p:ext uri="{19B8F6BF-5375-455C-9EA6-DF929625EA0E}">
        <p15:presenceInfo xmlns:p15="http://schemas.microsoft.com/office/powerpoint/2012/main" userId="Maury Bott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53E"/>
    <a:srgbClr val="86A627"/>
    <a:srgbClr val="85A401"/>
    <a:srgbClr val="FAF6C2"/>
    <a:srgbClr val="C55A11"/>
    <a:srgbClr val="FDD679"/>
    <a:srgbClr val="FF5C5D"/>
    <a:srgbClr val="D1D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3915-C200-4FD6-B5FE-688F72C86371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B1C7A-C833-48A9-9F3C-684783F0D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8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80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297351" indent="-34871905" defTabSz="92180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18" indent="-212723" defTabSz="92180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66" indent="-212723" defTabSz="92180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4513" indent="-212723" defTabSz="92180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39960" indent="-212723" defTabSz="9218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65408" indent="-212723" defTabSz="9218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0854" indent="-212723" defTabSz="9218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6302" indent="-212723" defTabSz="92180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90B9BF-97BD-4721-BB43-89EBDB2D062E}" type="slidenum">
              <a:rPr lang="fr-FR" altLang="fr-FR" sz="1300">
                <a:latin typeface="+mn-lt"/>
              </a:rPr>
              <a:pPr>
                <a:defRPr/>
              </a:pPr>
              <a:t>11</a:t>
            </a:fld>
            <a:endParaRPr lang="fr-FR" altLang="fr-FR" sz="1300" dirty="0">
              <a:latin typeface="+mn-lt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fr-FR" altLang="fr-FR">
                <a:solidFill>
                  <a:schemeClr val="tx1"/>
                </a:solidFill>
              </a:rPr>
              <a:t>Ville de La Tronche – Bilan 2015</a:t>
            </a:r>
          </a:p>
        </p:txBody>
      </p:sp>
    </p:spTree>
    <p:extLst>
      <p:ext uri="{BB962C8B-B14F-4D97-AF65-F5344CB8AC3E}">
        <p14:creationId xmlns:p14="http://schemas.microsoft.com/office/powerpoint/2010/main" val="174009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0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49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609" y="1502228"/>
            <a:ext cx="11803227" cy="48747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57DF-5410-4678-A3ED-A2A2257FCB61}" type="datetime1">
              <a:rPr lang="fr-FR" smtClean="0"/>
              <a:t>23/11/2022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310A71-9969-4358-BE40-15D35BC4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9111" r="3248" b="7493"/>
          <a:stretch/>
        </p:blipFill>
        <p:spPr>
          <a:xfrm>
            <a:off x="10802113" y="6459099"/>
            <a:ext cx="1184975" cy="360801"/>
          </a:xfrm>
          <a:prstGeom prst="rect">
            <a:avLst/>
          </a:prstGeom>
        </p:spPr>
      </p:pic>
      <p:sp>
        <p:nvSpPr>
          <p:cNvPr id="17" name="Sous-titre 2">
            <a:extLst>
              <a:ext uri="{FF2B5EF4-FFF2-40B4-BE49-F238E27FC236}">
                <a16:creationId xmlns:a16="http://schemas.microsoft.com/office/drawing/2014/main" id="{3BCC2A41-2A0A-4E06-B52C-581E34A350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6611" y="3"/>
            <a:ext cx="11800476" cy="36194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smtClean="0"/>
              <a:t>Modifier le titre de la partie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Cadre d'engagement PCAEM - période 2020-2026</a:t>
            </a: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EA0F2D-AF6C-43B0-A253-E36D5A7741B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86609" y="6484338"/>
            <a:ext cx="104665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8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1" y="1574505"/>
            <a:ext cx="11803227" cy="483761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A040-04A8-44CE-A936-CD92AAF6BD14}" type="datetime1">
              <a:rPr lang="fr-FR" smtClean="0"/>
              <a:t>23/11/2022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33816" y="414338"/>
            <a:ext cx="9048584" cy="703262"/>
          </a:xfrm>
          <a:prstGeom prst="rect">
            <a:avLst/>
          </a:prstGeom>
        </p:spPr>
        <p:txBody>
          <a:bodyPr anchor="b" anchorCtr="0"/>
          <a:lstStyle>
            <a:lvl1pPr>
              <a:defRPr sz="2800" b="1" baseline="0"/>
            </a:lvl1pPr>
          </a:lstStyle>
          <a:p>
            <a:r>
              <a:rPr lang="fr-FR" dirty="0"/>
              <a:t>TITRE DE DIAPOSITIVE</a:t>
            </a:r>
            <a:endParaRPr lang="en-US" dirty="0"/>
          </a:p>
        </p:txBody>
      </p:sp>
      <p:cxnSp>
        <p:nvCxnSpPr>
          <p:cNvPr id="11" name="Straight Connector 6"/>
          <p:cNvCxnSpPr/>
          <p:nvPr userDrawn="1"/>
        </p:nvCxnSpPr>
        <p:spPr>
          <a:xfrm>
            <a:off x="3795423" y="1104900"/>
            <a:ext cx="6142927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533816" y="1104900"/>
            <a:ext cx="9048584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Eventuel sous titre de présentation</a:t>
            </a:r>
            <a:endParaRPr lang="en-US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59454" y="1"/>
            <a:ext cx="1635969" cy="981075"/>
          </a:xfrm>
        </p:spPr>
        <p:txBody>
          <a:bodyPr>
            <a:normAutofit/>
          </a:bodyPr>
          <a:lstStyle>
            <a:lvl1pPr marL="5310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1.A.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1" y="222296"/>
            <a:ext cx="1900337" cy="14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9018" y="206863"/>
            <a:ext cx="8792307" cy="777875"/>
          </a:xfrm>
        </p:spPr>
        <p:txBody>
          <a:bodyPr>
            <a:normAutofit/>
          </a:bodyPr>
          <a:lstStyle>
            <a:lvl1pPr>
              <a:defRPr sz="4000" b="0">
                <a:latin typeface="Fad Script" pitchFamily="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4525" y="1825625"/>
            <a:ext cx="9667875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76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2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4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12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31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02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3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38350" y="365126"/>
            <a:ext cx="10515600" cy="63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3835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B7E-C004-4119-8D8D-7639379FB455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3F30-DE1B-415C-B00E-7F29869944E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8853"/>
            <a:ext cx="1772239" cy="69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www.grenoblealpesmetropole.fr/1364-agenda-et-ateliers-pour-reduire-sa-consommation-d-energie-dans-la-metropole-grenoblois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planclimat.grenoblealpesmetropole.fr/129-sobriet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ina.fr/ina-eclaire-actu/video/s1197452_001/des-appels-a-la-sobriete-dans-les-annees-60-70" TargetMode="External"/><Relationship Id="rId7" Type="http://schemas.openxmlformats.org/officeDocument/2006/relationships/hyperlink" Target="https://www.ina.fr/ina-eclaire-actu/les-francais-appeles-a-faire-des-economies-d-energie-deja-vu-dans-les-annees-70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hyperlink" Target="https://www.ina.fr/ina-eclaire-actu/economies-d-energie-chauffage-radiateur-gaspi-crise-petroliere" TargetMode="External"/><Relationship Id="rId10" Type="http://schemas.openxmlformats.org/officeDocument/2006/relationships/hyperlink" Target="https://www.ina.fr/ina-eclaire-actu/publicite/pub3216395065/agence-pour-les-economies-d-energie-gaspis-chauffages-d-appoint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3409427" y="2590888"/>
            <a:ext cx="1871075" cy="16592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3095" y="1908503"/>
            <a:ext cx="10219592" cy="2523636"/>
          </a:xfrm>
        </p:spPr>
        <p:txBody>
          <a:bodyPr>
            <a:noAutofit/>
          </a:bodyPr>
          <a:lstStyle/>
          <a:p>
            <a:r>
              <a:rPr lang="fr-FR" sz="7200" b="1" dirty="0" smtClean="0">
                <a:solidFill>
                  <a:srgbClr val="85A401"/>
                </a:solidFill>
              </a:rPr>
              <a:t>Plan de </a:t>
            </a:r>
            <a:br>
              <a:rPr lang="fr-FR" sz="7200" b="1" dirty="0" smtClean="0">
                <a:solidFill>
                  <a:srgbClr val="85A401"/>
                </a:solidFill>
              </a:rPr>
            </a:br>
            <a:r>
              <a:rPr lang="fr-FR" sz="7200" b="1" dirty="0" smtClean="0">
                <a:solidFill>
                  <a:srgbClr val="85A401"/>
                </a:solidFill>
              </a:rPr>
              <a:t>Sobriété énergétique</a:t>
            </a:r>
            <a:endParaRPr lang="fr-FR" sz="7200" b="1" dirty="0">
              <a:solidFill>
                <a:srgbClr val="85A40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33975" r="13526" b="40768"/>
          <a:stretch/>
        </p:blipFill>
        <p:spPr>
          <a:xfrm>
            <a:off x="9343803" y="5720763"/>
            <a:ext cx="2653438" cy="9734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53" y="5768487"/>
            <a:ext cx="1208182" cy="932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5" y="5775389"/>
            <a:ext cx="918796" cy="9187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6483" y="95387"/>
            <a:ext cx="3964440" cy="124772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26768" y="-16971"/>
            <a:ext cx="1765231" cy="954107"/>
          </a:xfrm>
          <a:prstGeom prst="rect">
            <a:avLst/>
          </a:prstGeom>
          <a:solidFill>
            <a:srgbClr val="85A40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HIVER 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2022-2023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485" y="4664903"/>
            <a:ext cx="4724809" cy="5486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889" y="1279181"/>
            <a:ext cx="1463040" cy="6293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44998" y="324220"/>
            <a:ext cx="1417769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Logo COMMUNE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13565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90725" y="1246212"/>
            <a:ext cx="851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postes de chauffage, eau chaude et éclairage représentent </a:t>
            </a:r>
            <a:r>
              <a:rPr lang="fr-FR" sz="2000" b="1" dirty="0" smtClean="0"/>
              <a:t>XXX</a:t>
            </a:r>
            <a:r>
              <a:rPr lang="fr-FR" sz="2000" dirty="0" smtClean="0"/>
              <a:t> millions d’euros des dépenses de la commune, soit </a:t>
            </a:r>
            <a:r>
              <a:rPr lang="fr-FR" sz="2000" b="1" dirty="0" smtClean="0"/>
              <a:t>XX</a:t>
            </a:r>
            <a:r>
              <a:rPr lang="fr-FR" sz="2000" dirty="0" smtClean="0"/>
              <a:t> % du budget de fonctionnement.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92583" y="6106861"/>
            <a:ext cx="378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Impacts sur les émissions GES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60" y="2400573"/>
            <a:ext cx="2444201" cy="5457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92" y="2411176"/>
            <a:ext cx="2478710" cy="5294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674" y="2400573"/>
            <a:ext cx="2970126" cy="52943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90725" y="3167373"/>
            <a:ext cx="45814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dirty="0" smtClean="0"/>
              <a:t>2022 : XXX €</a:t>
            </a:r>
          </a:p>
          <a:p>
            <a:r>
              <a:rPr lang="fr-FR" dirty="0" smtClean="0"/>
              <a:t>2023 : XXX €</a:t>
            </a:r>
          </a:p>
          <a:p>
            <a:endParaRPr lang="fr-FR" dirty="0"/>
          </a:p>
          <a:p>
            <a:r>
              <a:rPr lang="fr-FR" dirty="0"/>
              <a:t>% </a:t>
            </a:r>
            <a:r>
              <a:rPr lang="fr-FR" dirty="0" smtClean="0"/>
              <a:t>des dépenses de la ville</a:t>
            </a:r>
          </a:p>
          <a:p>
            <a:r>
              <a:rPr lang="fr-FR" dirty="0" smtClean="0"/>
              <a:t>X </a:t>
            </a:r>
            <a:r>
              <a:rPr lang="fr-FR" dirty="0"/>
              <a:t>% </a:t>
            </a:r>
            <a:r>
              <a:rPr lang="fr-FR" dirty="0" smtClean="0"/>
              <a:t>d’augmentation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Par habitant 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16692" y="3132457"/>
            <a:ext cx="2607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dirty="0" smtClean="0"/>
              <a:t>2022 : XXX €</a:t>
            </a:r>
          </a:p>
          <a:p>
            <a:r>
              <a:rPr lang="fr-FR" dirty="0" smtClean="0"/>
              <a:t>2023 : XXX €</a:t>
            </a:r>
          </a:p>
          <a:p>
            <a:endParaRPr lang="fr-FR" dirty="0"/>
          </a:p>
          <a:p>
            <a:r>
              <a:rPr lang="fr-FR" dirty="0"/>
              <a:t>% </a:t>
            </a:r>
            <a:r>
              <a:rPr lang="fr-FR" dirty="0" smtClean="0"/>
              <a:t>des dépenses de la ville</a:t>
            </a:r>
          </a:p>
          <a:p>
            <a:r>
              <a:rPr lang="fr-FR" dirty="0" smtClean="0"/>
              <a:t>X </a:t>
            </a:r>
            <a:r>
              <a:rPr lang="fr-FR" dirty="0"/>
              <a:t>% </a:t>
            </a:r>
            <a:r>
              <a:rPr lang="fr-FR" dirty="0" smtClean="0"/>
              <a:t>d’augmentation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Par habitant 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239898" y="3123529"/>
            <a:ext cx="26079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dirty="0" smtClean="0"/>
              <a:t>2022 : XXX €</a:t>
            </a:r>
          </a:p>
          <a:p>
            <a:r>
              <a:rPr lang="fr-FR" dirty="0" smtClean="0"/>
              <a:t>2023 : XXX €</a:t>
            </a:r>
          </a:p>
          <a:p>
            <a:endParaRPr lang="fr-FR" dirty="0"/>
          </a:p>
          <a:p>
            <a:r>
              <a:rPr lang="fr-FR" dirty="0"/>
              <a:t>% </a:t>
            </a:r>
            <a:r>
              <a:rPr lang="fr-FR" dirty="0" smtClean="0"/>
              <a:t>des dépenses de la ville</a:t>
            </a:r>
          </a:p>
          <a:p>
            <a:r>
              <a:rPr lang="fr-FR" dirty="0" smtClean="0"/>
              <a:t>X </a:t>
            </a:r>
            <a:r>
              <a:rPr lang="fr-FR" dirty="0"/>
              <a:t>% </a:t>
            </a:r>
            <a:r>
              <a:rPr lang="fr-FR" dirty="0" smtClean="0"/>
              <a:t>d’augmentation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Par habitant </a:t>
            </a:r>
            <a:r>
              <a:rPr lang="fr-FR" dirty="0" smtClean="0">
                <a:solidFill>
                  <a:schemeClr val="accent6"/>
                </a:solidFill>
              </a:rPr>
              <a:t>?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60945" y="2990956"/>
            <a:ext cx="190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Préciser éclairage extérieur </a:t>
            </a:r>
            <a:br>
              <a:rPr lang="fr-FR" sz="1200" i="1" dirty="0" smtClean="0"/>
            </a:br>
            <a:r>
              <a:rPr lang="fr-FR" sz="1200" i="1" dirty="0" smtClean="0"/>
              <a:t>et intérieur</a:t>
            </a:r>
            <a:endParaRPr lang="fr-FR" sz="1200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962" y="358577"/>
            <a:ext cx="5480932" cy="7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t="935"/>
          <a:stretch/>
        </p:blipFill>
        <p:spPr>
          <a:xfrm>
            <a:off x="11632679" y="356508"/>
            <a:ext cx="691299" cy="65014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63" y="1498638"/>
            <a:ext cx="1228837" cy="122194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F1B77-B88F-44FD-8D87-C32BAD3FC050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11693" y="6400412"/>
            <a:ext cx="417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Ministère de la transition écologique - ADEME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81755" y="1759594"/>
            <a:ext cx="996493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Adapter la température de chauffage en fonction de l’occupation et de la température extérieure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Entretenir les équipements de chauffage de froid et d’eau chaude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Réduire les dépenses d’eau chaude sanitaire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Eteindre l’éclairage intérieur des bâtiments la nuit, le WE et en période de fermeture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Réduire voire éteindre l’éclairage public en milieu de nuit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Sensibiliser à la sobriété numérique au bureau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Sensibiliser les agents et les habitants aux économies d’énergies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Engager la rénovation énergétique des bâtiments tertiaire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900" dirty="0" smtClean="0"/>
              <a:t>Être exemplaire 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927" y="318950"/>
            <a:ext cx="1083673" cy="10836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857" y="5449086"/>
            <a:ext cx="1138600" cy="1138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835" y="4089552"/>
            <a:ext cx="1263519" cy="12635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465" y="3040545"/>
            <a:ext cx="952992" cy="952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755" y="189335"/>
            <a:ext cx="8624833" cy="1342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428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174" y="3117462"/>
            <a:ext cx="47683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Des mesures urgentes de sobriété pour maîtriser </a:t>
            </a:r>
            <a:r>
              <a:rPr lang="fr-FR" sz="2400" b="1" dirty="0"/>
              <a:t>notre facture énergétique cet hiver</a:t>
            </a:r>
          </a:p>
          <a:p>
            <a:r>
              <a:rPr lang="fr-FR" sz="2000" smtClean="0"/>
              <a:t>Actions </a:t>
            </a:r>
            <a:r>
              <a:rPr lang="fr-FR" sz="2000" smtClean="0"/>
              <a:t>d’urgence dès cet </a:t>
            </a:r>
            <a:r>
              <a:rPr lang="fr-FR" sz="2000" dirty="0" smtClean="0"/>
              <a:t>hiver 2022-2023 sur les bâtiments de la commune</a:t>
            </a:r>
          </a:p>
          <a:p>
            <a:r>
              <a:rPr lang="fr-FR" sz="2000" dirty="0" smtClean="0"/>
              <a:t>Accompagnement et implication des agents et des usagers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9974" y="3108031"/>
            <a:ext cx="4552639" cy="307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 smtClean="0"/>
              <a:t>Une stratégie </a:t>
            </a:r>
            <a:r>
              <a:rPr lang="fr-FR" sz="2400" b="1" dirty="0"/>
              <a:t>de transition </a:t>
            </a:r>
            <a:r>
              <a:rPr lang="fr-FR" sz="2400" b="1" dirty="0" smtClean="0"/>
              <a:t>écologique à moyen terme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000" dirty="0" smtClean="0"/>
              <a:t>En </a:t>
            </a:r>
            <a:r>
              <a:rPr lang="fr-FR" sz="2000" dirty="0"/>
              <a:t>poursuivant les efforts et la mise en œuvre d’actions d’efficacité énergétique déjà engagées par la commune dans le cadre du Plan Climat </a:t>
            </a:r>
            <a:r>
              <a:rPr lang="fr-FR" sz="2000" dirty="0" smtClean="0"/>
              <a:t>notamment </a:t>
            </a:r>
            <a:br>
              <a:rPr lang="fr-FR" sz="2000" dirty="0" smtClean="0"/>
            </a:br>
            <a:r>
              <a:rPr lang="fr-FR" sz="2000" dirty="0" smtClean="0"/>
              <a:t>(Schéma directeur immobilier, rénovations, </a:t>
            </a:r>
            <a:r>
              <a:rPr lang="fr-FR" sz="2000" dirty="0" smtClean="0"/>
              <a:t>mutualisation…)</a:t>
            </a:r>
            <a:endParaRPr lang="fr-FR" sz="2000" dirty="0"/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333128" y="1071499"/>
            <a:ext cx="1986434" cy="1827691"/>
            <a:chOff x="2934358" y="1448572"/>
            <a:chExt cx="1986434" cy="1827691"/>
          </a:xfrm>
        </p:grpSpPr>
        <p:sp>
          <p:nvSpPr>
            <p:cNvPr id="9" name="Ellipse 8"/>
            <p:cNvSpPr/>
            <p:nvPr/>
          </p:nvSpPr>
          <p:spPr>
            <a:xfrm>
              <a:off x="2990916" y="1448572"/>
              <a:ext cx="1838635" cy="1827691"/>
            </a:xfrm>
            <a:prstGeom prst="ellipse">
              <a:avLst/>
            </a:prstGeom>
            <a:solidFill>
              <a:srgbClr val="FDD6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VOLET 1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934358" y="2287003"/>
              <a:ext cx="1986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500" b="1" dirty="0" smtClean="0"/>
                <a:t>SOBRIÉTÉ</a:t>
              </a:r>
              <a:endParaRPr lang="fr-FR" sz="3500" b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118767" y="1071500"/>
            <a:ext cx="2387682" cy="1827691"/>
            <a:chOff x="5375567" y="1419220"/>
            <a:chExt cx="2387682" cy="1827691"/>
          </a:xfrm>
        </p:grpSpPr>
        <p:sp>
          <p:nvSpPr>
            <p:cNvPr id="11" name="Ellipse 10"/>
            <p:cNvSpPr/>
            <p:nvPr/>
          </p:nvSpPr>
          <p:spPr>
            <a:xfrm>
              <a:off x="5493126" y="1419220"/>
              <a:ext cx="1838635" cy="1827691"/>
            </a:xfrm>
            <a:prstGeom prst="ellipse">
              <a:avLst/>
            </a:prstGeom>
            <a:solidFill>
              <a:srgbClr val="FAF6C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VOLET 2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75567" y="2283292"/>
              <a:ext cx="2387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/>
                <a:t>EFFICACIT</a:t>
              </a:r>
              <a:r>
                <a:rPr lang="fr-FR" sz="3200" b="1" dirty="0"/>
                <a:t>É</a:t>
              </a: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33" y="163299"/>
            <a:ext cx="5820036" cy="7387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84356" y="5899639"/>
            <a:ext cx="368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À poursuivre au-delà de cet hiver…!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931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1431" y="3008511"/>
            <a:ext cx="7057292" cy="3456429"/>
          </a:xfrm>
        </p:spPr>
        <p:txBody>
          <a:bodyPr>
            <a:normAutofit/>
          </a:bodyPr>
          <a:lstStyle/>
          <a:p>
            <a:r>
              <a:rPr lang="fr-FR" sz="2300" dirty="0">
                <a:solidFill>
                  <a:srgbClr val="FF0000"/>
                </a:solidFill>
              </a:rPr>
              <a:t>Décalage de la période de chauffe</a:t>
            </a:r>
          </a:p>
          <a:p>
            <a:r>
              <a:rPr lang="fr-FR" sz="2300" dirty="0" smtClean="0">
                <a:solidFill>
                  <a:srgbClr val="FF0000"/>
                </a:solidFill>
              </a:rPr>
              <a:t>Température à 19°C dans les équipements</a:t>
            </a:r>
          </a:p>
          <a:p>
            <a:r>
              <a:rPr lang="fr-FR" sz="2300" dirty="0" smtClean="0">
                <a:solidFill>
                  <a:srgbClr val="FF0000"/>
                </a:solidFill>
              </a:rPr>
              <a:t>Baisse de </a:t>
            </a:r>
            <a:r>
              <a:rPr lang="fr-FR" sz="2300" dirty="0">
                <a:solidFill>
                  <a:srgbClr val="FF0000"/>
                </a:solidFill>
              </a:rPr>
              <a:t>la température à 12°C le week-end et en vacances scolaires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79791" y="474177"/>
            <a:ext cx="224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calendrier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31" y="1956788"/>
            <a:ext cx="2444201" cy="545793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70" y="325685"/>
            <a:ext cx="6358205" cy="7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058" y="2985339"/>
            <a:ext cx="7424717" cy="3343743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Expérimentation </a:t>
            </a:r>
            <a:r>
              <a:rPr lang="fr-FR" sz="2000" dirty="0">
                <a:solidFill>
                  <a:srgbClr val="FF0000"/>
                </a:solidFill>
              </a:rPr>
              <a:t>de l’interruption de l’éclairage public entre </a:t>
            </a:r>
            <a:r>
              <a:rPr lang="fr-FR" sz="2000" dirty="0" smtClean="0">
                <a:solidFill>
                  <a:srgbClr val="FF0000"/>
                </a:solidFill>
              </a:rPr>
              <a:t>23h00 </a:t>
            </a:r>
            <a:r>
              <a:rPr lang="fr-FR" sz="2000" dirty="0">
                <a:solidFill>
                  <a:srgbClr val="FF0000"/>
                </a:solidFill>
              </a:rPr>
              <a:t>et </a:t>
            </a:r>
            <a:r>
              <a:rPr lang="fr-FR" sz="2000" dirty="0" smtClean="0">
                <a:solidFill>
                  <a:srgbClr val="FF0000"/>
                </a:solidFill>
              </a:rPr>
              <a:t>6h00 dans certains secteurs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Rationalisation de l’occupation des locaux municipaux et incitation pour que les usagers des bâtiments regroupent les activités quand cela est possible…</a:t>
            </a:r>
          </a:p>
          <a:p>
            <a:r>
              <a:rPr lang="fr-FR" sz="2000" dirty="0">
                <a:solidFill>
                  <a:srgbClr val="FF0000"/>
                </a:solidFill>
              </a:rPr>
              <a:t>Réduction de l’amplitude des illuminations de Noël qui termineront à </a:t>
            </a:r>
            <a:r>
              <a:rPr lang="fr-FR" sz="2000" dirty="0" smtClean="0">
                <a:solidFill>
                  <a:srgbClr val="FF0000"/>
                </a:solidFill>
              </a:rPr>
              <a:t>23h00 et ne seront allumées que de la mi-décembre à la mi-janvier</a:t>
            </a:r>
          </a:p>
          <a:p>
            <a:r>
              <a:rPr lang="fr-FR" sz="2000" i="1" dirty="0" smtClean="0">
                <a:solidFill>
                  <a:srgbClr val="FF0000"/>
                </a:solidFill>
              </a:rPr>
              <a:t>…</a:t>
            </a:r>
            <a:endParaRPr lang="fr-FR" sz="2400" i="1" dirty="0" smtClean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21361" y="615406"/>
            <a:ext cx="224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calendrier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58" y="2014589"/>
            <a:ext cx="2402111" cy="513073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70" y="261610"/>
            <a:ext cx="6358205" cy="7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1203" y="3172928"/>
            <a:ext cx="7424717" cy="305754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Coupure de l’eau chaude dans les sanitaires des bâtiments (hors douches dans les piscines et gymnases)</a:t>
            </a:r>
            <a:endParaRPr lang="fr-FR" i="1" dirty="0" smtClean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260765" y="700209"/>
            <a:ext cx="224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calendrier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89" y="2072952"/>
            <a:ext cx="2758237" cy="54238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23" y="496417"/>
            <a:ext cx="6358205" cy="7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1203" y="3172928"/>
            <a:ext cx="7424717" cy="28244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Mobilité </a:t>
            </a:r>
          </a:p>
          <a:p>
            <a:r>
              <a:rPr lang="fr-FR" sz="2400" dirty="0" smtClean="0"/>
              <a:t>Télétravail… </a:t>
            </a:r>
          </a:p>
          <a:p>
            <a:r>
              <a:rPr lang="fr-FR" sz="2400" dirty="0" smtClean="0"/>
              <a:t>Gestion des déchets </a:t>
            </a:r>
          </a:p>
          <a:p>
            <a:r>
              <a:rPr lang="fr-FR" sz="2400" dirty="0" smtClean="0"/>
              <a:t>Économies d’eau </a:t>
            </a:r>
          </a:p>
          <a:p>
            <a:r>
              <a:rPr lang="fr-FR" sz="2400" dirty="0" smtClean="0"/>
              <a:t>Achats et marchés publics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9721361" y="0"/>
            <a:ext cx="2470639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Ou supprimer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75175" y="2139885"/>
            <a:ext cx="1913641" cy="707886"/>
          </a:xfrm>
          <a:prstGeom prst="rect">
            <a:avLst/>
          </a:prstGeom>
          <a:solidFill>
            <a:srgbClr val="86A53E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AUTRES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0" y="496417"/>
            <a:ext cx="6358205" cy="7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3525" y="2441541"/>
            <a:ext cx="10515600" cy="3906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 smtClean="0">
                <a:solidFill>
                  <a:srgbClr val="85A401"/>
                </a:solidFill>
              </a:rPr>
              <a:t>Un plan de sobriété qui fonctionnera </a:t>
            </a:r>
            <a:br>
              <a:rPr lang="fr-FR" sz="4800" b="1" dirty="0" smtClean="0">
                <a:solidFill>
                  <a:srgbClr val="85A401"/>
                </a:solidFill>
              </a:rPr>
            </a:br>
            <a:r>
              <a:rPr lang="fr-FR" sz="4800" b="1" dirty="0" smtClean="0">
                <a:solidFill>
                  <a:srgbClr val="85A401"/>
                </a:solidFill>
              </a:rPr>
              <a:t>grâce et avec votre contribution </a:t>
            </a:r>
            <a:r>
              <a:rPr lang="fr-FR" sz="4800" b="1" dirty="0">
                <a:solidFill>
                  <a:srgbClr val="85A401"/>
                </a:solidFill>
              </a:rPr>
              <a:t>!</a:t>
            </a:r>
          </a:p>
        </p:txBody>
      </p:sp>
      <p:sp>
        <p:nvSpPr>
          <p:cNvPr id="4" name="Ellipse 3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4231" y="1822004"/>
            <a:ext cx="9667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Veiller à respecter les mesures</a:t>
            </a:r>
          </a:p>
          <a:p>
            <a:r>
              <a:rPr lang="fr-FR" sz="2000" dirty="0"/>
              <a:t>N</a:t>
            </a:r>
            <a:r>
              <a:rPr lang="fr-FR" sz="2000" dirty="0" smtClean="0"/>
              <a:t>e pas toucher les régulateurs ou programmateurs</a:t>
            </a:r>
            <a:endParaRPr lang="fr-FR" sz="2000" dirty="0"/>
          </a:p>
          <a:p>
            <a:r>
              <a:rPr lang="fr-FR" sz="2000" dirty="0" smtClean="0"/>
              <a:t>Ne pas utiliser les chauffages d’appoint</a:t>
            </a:r>
          </a:p>
          <a:p>
            <a:r>
              <a:rPr lang="fr-FR" sz="2000" dirty="0" smtClean="0"/>
              <a:t>Éviter les cafetières et bouilloires individuelles</a:t>
            </a:r>
          </a:p>
          <a:p>
            <a:r>
              <a:rPr lang="fr-FR" sz="2000" dirty="0" smtClean="0"/>
              <a:t>…</a:t>
            </a:r>
            <a:br>
              <a:rPr lang="fr-FR" sz="2000" dirty="0" smtClean="0"/>
            </a:br>
            <a:endParaRPr lang="fr-FR" sz="2000" dirty="0" smtClean="0"/>
          </a:p>
          <a:p>
            <a:pPr marL="0" indent="0">
              <a:buNone/>
            </a:pPr>
            <a:r>
              <a:rPr lang="fr-FR" sz="2400" b="1" dirty="0" smtClean="0"/>
              <a:t>Couvrez-vous !</a:t>
            </a:r>
            <a:endParaRPr lang="fr-FR" sz="2400" b="1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Adoptez les éco-gestes dans votre quotidien, </a:t>
            </a:r>
            <a:br>
              <a:rPr lang="fr-FR" sz="2400" b="1" dirty="0" smtClean="0"/>
            </a:br>
            <a:r>
              <a:rPr lang="fr-FR" sz="2400" b="1" dirty="0" smtClean="0"/>
              <a:t>au travail et à la maison</a:t>
            </a:r>
            <a:endParaRPr lang="fr-FR" sz="2400" b="1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9329372" y="1555260"/>
            <a:ext cx="2862628" cy="407254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bg1"/>
                </a:solidFill>
              </a:rPr>
              <a:t>Les chauffages d’appoint 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sont interdits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Le coût : 2 fois plus cher qu’un radiateur classique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Risque d’incendie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Ces radiateurs faussent la température enregistrée par les sondes intérieures. Cela peut avoir comme conséquence un bâtiment moins chauffé car les informations des thermomètres sont fausses.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06" y="523220"/>
            <a:ext cx="3205313" cy="8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117" y="2404691"/>
            <a:ext cx="1618782" cy="2308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404" y="2682789"/>
            <a:ext cx="1877627" cy="26718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746"/>
          <a:stretch/>
        </p:blipFill>
        <p:spPr>
          <a:xfrm rot="21080783">
            <a:off x="2564736" y="3210160"/>
            <a:ext cx="1973754" cy="2795317"/>
          </a:xfrm>
          <a:prstGeom prst="rect">
            <a:avLst/>
          </a:prstGeom>
          <a:ln>
            <a:solidFill>
              <a:srgbClr val="85A40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8836211" y="1573819"/>
            <a:ext cx="3355789" cy="369332"/>
          </a:xfrm>
          <a:prstGeom prst="rect">
            <a:avLst/>
          </a:prstGeom>
          <a:solidFill>
            <a:srgbClr val="86A53E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cap="all"/>
            </a:lvl1pPr>
          </a:lstStyle>
          <a:p>
            <a:r>
              <a:rPr lang="fr-FR" dirty="0">
                <a:solidFill>
                  <a:schemeClr val="bg1"/>
                </a:solidFill>
              </a:rPr>
              <a:t>Un guide </a:t>
            </a:r>
            <a:r>
              <a:rPr lang="fr-FR" dirty="0" smtClean="0">
                <a:solidFill>
                  <a:schemeClr val="bg1"/>
                </a:solidFill>
              </a:rPr>
              <a:t>éco-gestes / HIVER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044" y="2404691"/>
            <a:ext cx="1997022" cy="2848212"/>
          </a:xfrm>
          <a:prstGeom prst="rect">
            <a:avLst/>
          </a:prstGeom>
          <a:ln>
            <a:solidFill>
              <a:srgbClr val="85A40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811257" y="1438157"/>
            <a:ext cx="4190122" cy="646331"/>
          </a:xfrm>
          <a:prstGeom prst="rect">
            <a:avLst/>
          </a:prstGeom>
          <a:solidFill>
            <a:srgbClr val="86A53E"/>
          </a:solidFill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chemeClr val="bg1"/>
                </a:solidFill>
              </a:rPr>
              <a:t>Des affiches à apposer A l’ENTR</a:t>
            </a:r>
            <a:r>
              <a:rPr lang="fr-FR" dirty="0">
                <a:solidFill>
                  <a:schemeClr val="bg1"/>
                </a:solidFill>
              </a:rPr>
              <a:t>É</a:t>
            </a:r>
            <a:r>
              <a:rPr lang="fr-FR" b="1" cap="all" dirty="0" smtClean="0">
                <a:solidFill>
                  <a:schemeClr val="bg1"/>
                </a:solidFill>
              </a:rPr>
              <a:t>E</a:t>
            </a:r>
            <a:br>
              <a:rPr lang="fr-FR" b="1" cap="all" dirty="0" smtClean="0">
                <a:solidFill>
                  <a:schemeClr val="bg1"/>
                </a:solidFill>
              </a:rPr>
            </a:br>
            <a:r>
              <a:rPr lang="fr-FR" b="1" cap="all" dirty="0" smtClean="0">
                <a:solidFill>
                  <a:schemeClr val="bg1"/>
                </a:solidFill>
              </a:rPr>
              <a:t>Des bâtiments COMMUNAUX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031" y="2183082"/>
            <a:ext cx="3065430" cy="4095870"/>
          </a:xfrm>
          <a:prstGeom prst="rect">
            <a:avLst/>
          </a:prstGeom>
          <a:ln w="3175">
            <a:solidFill>
              <a:srgbClr val="85A40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973" y="2978255"/>
            <a:ext cx="1832561" cy="26298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320" y="3351280"/>
            <a:ext cx="1773938" cy="25130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867" y="3660151"/>
            <a:ext cx="1718797" cy="2302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Ellipse 13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8950" y="125589"/>
            <a:ext cx="8406909" cy="11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8408" y="1272051"/>
            <a:ext cx="9762932" cy="926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La flambée actuelle des prix du gaz et de l’électricité découle d’un contexte économique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et </a:t>
            </a:r>
            <a:r>
              <a:rPr lang="fr-FR" sz="2000" b="1" dirty="0"/>
              <a:t>géopolitique exceptionnel qui déstabilise les marchés énergétiques depuis 2021. 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20986" y="3132087"/>
            <a:ext cx="2177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/>
              <a:t>La reprise </a:t>
            </a:r>
            <a:r>
              <a:rPr lang="fr-FR" b="1" dirty="0"/>
              <a:t>post-</a:t>
            </a:r>
            <a:r>
              <a:rPr lang="fr-FR" b="1" dirty="0" err="1"/>
              <a:t>covid</a:t>
            </a:r>
            <a:r>
              <a:rPr lang="fr-FR" b="1" dirty="0"/>
              <a:t> des activités </a:t>
            </a:r>
            <a:r>
              <a:rPr lang="fr-FR" b="1" dirty="0" smtClean="0"/>
              <a:t>économiques</a:t>
            </a:r>
          </a:p>
          <a:p>
            <a:pPr lvl="0"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600" i="1" dirty="0" smtClean="0"/>
              <a:t>Elle a </a:t>
            </a:r>
            <a:r>
              <a:rPr lang="fr-FR" sz="1600" i="1" dirty="0"/>
              <a:t>entraîné une forte </a:t>
            </a:r>
            <a:r>
              <a:rPr lang="fr-FR" sz="1600" i="1" dirty="0" smtClean="0"/>
              <a:t>augmentation </a:t>
            </a:r>
            <a:r>
              <a:rPr lang="fr-FR" sz="1600" i="1" dirty="0"/>
              <a:t>des besoins énergétiques mondiaux. 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180738" y="3103351"/>
            <a:ext cx="23049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guerre en Ukraine</a:t>
            </a:r>
          </a:p>
          <a:p>
            <a:pPr algn="ctr"/>
            <a:r>
              <a:rPr lang="fr-FR" dirty="0" smtClean="0"/>
              <a:t> </a:t>
            </a:r>
          </a:p>
          <a:p>
            <a:pPr algn="ctr"/>
            <a:r>
              <a:rPr lang="fr-FR" sz="1600" i="1" dirty="0" smtClean="0"/>
              <a:t>Avant la guerre,</a:t>
            </a:r>
          </a:p>
          <a:p>
            <a:pPr algn="ctr"/>
            <a:r>
              <a:rPr lang="fr-FR" sz="1600" i="1" dirty="0" smtClean="0"/>
              <a:t> 40 % du gaz consommé dans l'Union européenne provenait de Russie. En France = 17 % </a:t>
            </a:r>
            <a:br>
              <a:rPr lang="fr-FR" sz="1600" i="1" dirty="0" smtClean="0"/>
            </a:br>
            <a:r>
              <a:rPr lang="fr-FR" sz="1600" i="1" dirty="0" smtClean="0"/>
              <a:t>de sa consommation en 2021</a:t>
            </a:r>
            <a:r>
              <a:rPr lang="fr-FR" sz="1600" b="1" i="1" dirty="0" smtClean="0"/>
              <a:t> 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605174" y="3103351"/>
            <a:ext cx="226608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/>
              <a:t>La mise à l’arrêt de réacteurs nucléaires</a:t>
            </a:r>
          </a:p>
          <a:p>
            <a:pPr lvl="0" algn="ctr"/>
            <a:r>
              <a:rPr lang="fr-FR" dirty="0" smtClean="0"/>
              <a:t> </a:t>
            </a:r>
          </a:p>
          <a:p>
            <a:pPr lvl="0" algn="ctr"/>
            <a:r>
              <a:rPr lang="fr-FR" sz="1600" i="1" dirty="0" smtClean="0"/>
              <a:t>Cette indisponibilité du parc nucléaire français a entrainé une diminution critique de la  production française d’électricité.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100174" y="3086965"/>
            <a:ext cx="2793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sécheresse historique</a:t>
            </a:r>
          </a:p>
          <a:p>
            <a:pPr algn="ctr"/>
            <a:endParaRPr lang="fr-FR" i="1" dirty="0" smtClean="0"/>
          </a:p>
          <a:p>
            <a:pPr algn="ctr"/>
            <a:r>
              <a:rPr lang="fr-FR" sz="1600" i="1" dirty="0" smtClean="0"/>
              <a:t>La sécheresse de l’été 2022</a:t>
            </a:r>
            <a:r>
              <a:rPr lang="fr-FR" sz="1600" b="1" i="1" dirty="0" smtClean="0"/>
              <a:t> </a:t>
            </a:r>
            <a:r>
              <a:rPr lang="fr-FR" sz="1600" i="1" dirty="0" smtClean="0"/>
              <a:t>a entraîné une diminution marquée de la production hydroélectrique. </a:t>
            </a:r>
            <a:br>
              <a:rPr lang="fr-FR" sz="1600" i="1" dirty="0" smtClean="0"/>
            </a:br>
            <a:r>
              <a:rPr lang="fr-FR" sz="1600" i="1" dirty="0" smtClean="0"/>
              <a:t>Parc hydraulique = </a:t>
            </a:r>
            <a:br>
              <a:rPr lang="fr-FR" sz="1600" i="1" dirty="0" smtClean="0"/>
            </a:br>
            <a:r>
              <a:rPr lang="fr-FR" sz="1600" i="1" dirty="0" smtClean="0"/>
              <a:t>20 % de la production nationale d’électricité.</a:t>
            </a:r>
          </a:p>
          <a:p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94" y="2273016"/>
            <a:ext cx="790977" cy="7909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00" y="2273016"/>
            <a:ext cx="806015" cy="8060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08" y="2273016"/>
            <a:ext cx="789351" cy="7893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36" y="2308472"/>
            <a:ext cx="721407" cy="72140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46430" y="6301472"/>
            <a:ext cx="305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dirty="0" smtClean="0"/>
              <a:t>Une énergie qui se raréfie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86992" y="5984268"/>
            <a:ext cx="3208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Des tarifs qui augmentent</a:t>
            </a:r>
          </a:p>
          <a:p>
            <a:pPr lvl="0" algn="ctr"/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224184" y="6294575"/>
            <a:ext cx="308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/>
              <a:t>Des risques de </a:t>
            </a:r>
            <a:r>
              <a:rPr lang="fr-FR" sz="2000" b="1" dirty="0" smtClean="0"/>
              <a:t>rupture</a:t>
            </a:r>
            <a:endParaRPr lang="fr-FR" sz="2000" dirty="0"/>
          </a:p>
          <a:p>
            <a:endParaRPr lang="fr-FR" sz="20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188643" y="6494630"/>
            <a:ext cx="581057" cy="0"/>
          </a:xfrm>
          <a:prstGeom prst="straightConnector1">
            <a:avLst/>
          </a:prstGeom>
          <a:ln w="28575">
            <a:solidFill>
              <a:srgbClr val="86A53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777880" y="6494630"/>
            <a:ext cx="581057" cy="0"/>
          </a:xfrm>
          <a:prstGeom prst="straightConnector1">
            <a:avLst/>
          </a:prstGeom>
          <a:ln w="28575">
            <a:solidFill>
              <a:srgbClr val="86A53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8632241" y="6503593"/>
            <a:ext cx="581057" cy="0"/>
          </a:xfrm>
          <a:prstGeom prst="straightConnector1">
            <a:avLst/>
          </a:prstGeom>
          <a:ln w="28575">
            <a:solidFill>
              <a:srgbClr val="86A53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408" y="200180"/>
            <a:ext cx="6905910" cy="8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154186" y="263630"/>
            <a:ext cx="4037814" cy="646331"/>
          </a:xfrm>
          <a:prstGeom prst="rect">
            <a:avLst/>
          </a:prstGeom>
          <a:solidFill>
            <a:srgbClr val="86A53E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 cap="all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Des messages visuels pour INVITER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aux éco-gestes dans les Bâtiments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784"/>
          <a:stretch/>
        </p:blipFill>
        <p:spPr>
          <a:xfrm>
            <a:off x="1838228" y="994642"/>
            <a:ext cx="10284642" cy="14143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28" y="2479293"/>
            <a:ext cx="10284642" cy="13656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228" y="3953006"/>
            <a:ext cx="10268689" cy="13344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228" y="5409842"/>
            <a:ext cx="4110085" cy="13680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8235098" y="5711783"/>
            <a:ext cx="8188063" cy="77787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 apposer par-ci par-là</a:t>
            </a:r>
            <a:endParaRPr lang="fr-FR" sz="28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448" y="5428696"/>
            <a:ext cx="2017335" cy="13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4525" y="2620651"/>
            <a:ext cx="9667875" cy="355631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030120" y="0"/>
            <a:ext cx="2161880" cy="18158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Ou supprimer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71544" y="239140"/>
            <a:ext cx="1279426" cy="1291471"/>
          </a:xfrm>
          <a:prstGeom prst="ellipse">
            <a:avLst/>
          </a:prstGeom>
          <a:solidFill>
            <a:srgbClr val="FDD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Sobriété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0" y="592123"/>
            <a:ext cx="7344338" cy="7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02" y="452206"/>
            <a:ext cx="7118121" cy="11220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/>
            </a:r>
            <a:br>
              <a:rPr lang="fr-FR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2486" y="2734268"/>
            <a:ext cx="9667875" cy="412373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86A627"/>
                </a:solidFill>
              </a:rPr>
              <a:t>Les actions déjà engagées</a:t>
            </a:r>
          </a:p>
          <a:p>
            <a:r>
              <a:rPr lang="fr-FR" sz="2000" dirty="0" smtClean="0"/>
              <a:t>Suivi </a:t>
            </a:r>
            <a:r>
              <a:rPr lang="fr-FR" sz="2000" dirty="0"/>
              <a:t>et optimisation des consommations et des </a:t>
            </a:r>
            <a:r>
              <a:rPr lang="fr-FR" sz="2000" dirty="0" smtClean="0"/>
              <a:t>dépenses (depuis 2015)</a:t>
            </a:r>
            <a:endParaRPr lang="fr-FR" sz="2000" dirty="0"/>
          </a:p>
          <a:p>
            <a:r>
              <a:rPr lang="fr-FR" sz="2000" dirty="0" smtClean="0"/>
              <a:t>Construction d’une bibliothèque, bâtiment écologique (2020)</a:t>
            </a:r>
          </a:p>
          <a:p>
            <a:r>
              <a:rPr lang="fr-FR" sz="2000" dirty="0"/>
              <a:t>Rénovation de l’école XXX (2021</a:t>
            </a:r>
            <a:r>
              <a:rPr lang="fr-FR" sz="2000" dirty="0" smtClean="0"/>
              <a:t>)</a:t>
            </a:r>
          </a:p>
          <a:p>
            <a:r>
              <a:rPr lang="fr-FR" sz="2000" dirty="0"/>
              <a:t>Végétalisation des stationnements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de </a:t>
            </a:r>
            <a:r>
              <a:rPr lang="fr-FR" sz="2000" dirty="0"/>
              <a:t>la </a:t>
            </a:r>
            <a:r>
              <a:rPr lang="fr-FR" sz="2000" dirty="0" smtClean="0"/>
              <a:t>XXXX</a:t>
            </a:r>
          </a:p>
          <a:p>
            <a:r>
              <a:rPr lang="fr-FR" sz="2000" dirty="0" smtClean="0"/>
              <a:t>Énergies renouvelables</a:t>
            </a:r>
          </a:p>
          <a:p>
            <a:r>
              <a:rPr lang="fr-FR" sz="2000" dirty="0" smtClean="0"/>
              <a:t>Ville partenaire du Plan Climat (2022)</a:t>
            </a:r>
            <a:endParaRPr lang="fr-FR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056684" y="1767170"/>
            <a:ext cx="4639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818303" y="1767170"/>
            <a:ext cx="9060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= Poursuivre </a:t>
            </a:r>
            <a:r>
              <a:rPr lang="fr-FR" sz="2000" dirty="0"/>
              <a:t>et accélérer les actions d’efficacité énergétique </a:t>
            </a:r>
            <a:r>
              <a:rPr lang="fr-FR" sz="2000" dirty="0" smtClean="0"/>
              <a:t>engagées dans le cadre du Plan Climat notamment</a:t>
            </a:r>
            <a:endParaRPr lang="fr-FR" sz="2000" dirty="0"/>
          </a:p>
        </p:txBody>
      </p:sp>
      <p:sp>
        <p:nvSpPr>
          <p:cNvPr id="11" name="Ellipse 10"/>
          <p:cNvSpPr/>
          <p:nvPr/>
        </p:nvSpPr>
        <p:spPr>
          <a:xfrm>
            <a:off x="910947" y="0"/>
            <a:ext cx="1838635" cy="1827691"/>
          </a:xfrm>
          <a:prstGeom prst="ellipse">
            <a:avLst/>
          </a:prstGeom>
          <a:solidFill>
            <a:srgbClr val="FAF6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VOLET 2 </a:t>
            </a:r>
            <a:r>
              <a:rPr lang="fr-FR" sz="1900" b="1" dirty="0" smtClean="0">
                <a:solidFill>
                  <a:schemeClr val="tx1"/>
                </a:solidFill>
              </a:rPr>
              <a:t>EFFICACITE</a:t>
            </a:r>
            <a:endParaRPr lang="fr-FR" sz="1900" b="1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21361" y="-4681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8496421" y="4317476"/>
            <a:ext cx="3695579" cy="2540524"/>
          </a:xfrm>
          <a:prstGeom prst="rect">
            <a:avLst/>
          </a:prstGeom>
          <a:solidFill>
            <a:srgbClr val="86A53E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Mais aussi des évènements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Des actions de sensibilisation auprès des habitants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Participation au mois des déchets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Foire verte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852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/>
            </a:r>
            <a:br>
              <a:rPr lang="fr-FR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08" y="2026382"/>
            <a:ext cx="9667875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86A627"/>
                </a:solidFill>
              </a:rPr>
              <a:t>Les actions et projets en réflexion</a:t>
            </a:r>
          </a:p>
          <a:p>
            <a:r>
              <a:rPr lang="fr-FR" sz="2000" dirty="0" smtClean="0"/>
              <a:t>Suivi </a:t>
            </a:r>
            <a:r>
              <a:rPr lang="fr-FR" sz="2000" dirty="0"/>
              <a:t>et optimisation des consommations et des dépenses</a:t>
            </a:r>
          </a:p>
          <a:p>
            <a:r>
              <a:rPr lang="fr-FR" sz="2000" dirty="0" smtClean="0"/>
              <a:t>Rénovation de l’école XXX</a:t>
            </a:r>
          </a:p>
          <a:p>
            <a:r>
              <a:rPr lang="fr-FR" sz="2000" dirty="0" smtClean="0"/>
              <a:t>Travaux de </a:t>
            </a:r>
            <a:r>
              <a:rPr lang="fr-FR" sz="2000" dirty="0" err="1" smtClean="0"/>
              <a:t>désimperméabilisation</a:t>
            </a:r>
            <a:r>
              <a:rPr lang="fr-FR" sz="2000" dirty="0" smtClean="0"/>
              <a:t>…</a:t>
            </a:r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056684" y="1767170"/>
            <a:ext cx="4639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910947" y="0"/>
            <a:ext cx="1838635" cy="1827691"/>
          </a:xfrm>
          <a:prstGeom prst="ellipse">
            <a:avLst/>
          </a:prstGeom>
          <a:solidFill>
            <a:srgbClr val="FAF6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VOLET 2 </a:t>
            </a:r>
            <a:r>
              <a:rPr lang="fr-FR" sz="1900" b="1" dirty="0" smtClean="0">
                <a:solidFill>
                  <a:schemeClr val="tx1"/>
                </a:solidFill>
              </a:rPr>
              <a:t>EFFICACITE</a:t>
            </a:r>
            <a:endParaRPr lang="fr-FR" sz="1900" b="1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02" y="452206"/>
            <a:ext cx="7118121" cy="1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4810" y="1872084"/>
            <a:ext cx="8792307" cy="777875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+mn-lt"/>
              </a:rPr>
              <a:t>Campagne</a:t>
            </a:r>
            <a:r>
              <a:rPr lang="fr-FR" sz="2400" b="1" dirty="0" smtClean="0"/>
              <a:t>  </a:t>
            </a:r>
            <a:br>
              <a:rPr lang="fr-FR" sz="2400" b="1" dirty="0" smtClean="0"/>
            </a:br>
            <a:r>
              <a:rPr lang="fr-FR" sz="2400" b="1" dirty="0">
                <a:latin typeface="+mn-lt"/>
              </a:rPr>
              <a:t>du gouvernement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10" y="2765307"/>
            <a:ext cx="2711750" cy="2711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t="31182" r="25896" b="31828"/>
          <a:stretch/>
        </p:blipFill>
        <p:spPr>
          <a:xfrm>
            <a:off x="2253895" y="5555630"/>
            <a:ext cx="2686051" cy="11525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28621" y="1957998"/>
            <a:ext cx="61055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 b="1" dirty="0">
                <a:ea typeface="+mj-ea"/>
                <a:cs typeface="+mj-cs"/>
              </a:rPr>
              <a:t>Des outils « Météos » </a:t>
            </a:r>
            <a:r>
              <a:rPr lang="fr-FR" sz="2400" b="1" dirty="0" smtClean="0">
                <a:ea typeface="+mj-ea"/>
                <a:cs typeface="+mj-cs"/>
              </a:rPr>
              <a:t/>
            </a:r>
            <a:br>
              <a:rPr lang="fr-FR" sz="2400" b="1" dirty="0" smtClean="0">
                <a:ea typeface="+mj-ea"/>
                <a:cs typeface="+mj-cs"/>
              </a:rPr>
            </a:br>
            <a:r>
              <a:rPr lang="fr-FR" sz="2400" b="1" dirty="0" smtClean="0">
                <a:ea typeface="+mj-ea"/>
                <a:cs typeface="+mj-cs"/>
              </a:rPr>
              <a:t>pour </a:t>
            </a:r>
            <a:r>
              <a:rPr lang="fr-FR" sz="2400" b="1" dirty="0">
                <a:ea typeface="+mj-ea"/>
                <a:cs typeface="+mj-cs"/>
              </a:rPr>
              <a:t>informer </a:t>
            </a:r>
            <a:r>
              <a:rPr lang="fr-FR" sz="2400" b="1" dirty="0" smtClean="0">
                <a:ea typeface="+mj-ea"/>
                <a:cs typeface="+mj-cs"/>
              </a:rPr>
              <a:t>et alerter en cas de </a:t>
            </a:r>
            <a:r>
              <a:rPr lang="fr-FR" sz="2400" b="1" dirty="0">
                <a:ea typeface="+mj-ea"/>
                <a:cs typeface="+mj-cs"/>
              </a:rPr>
              <a:t>tensions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81" y="2765307"/>
            <a:ext cx="2711750" cy="2711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403" y="3491885"/>
            <a:ext cx="2502949" cy="122181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15781" y="5769207"/>
            <a:ext cx="5637576" cy="369332"/>
          </a:xfrm>
          <a:prstGeom prst="rect">
            <a:avLst/>
          </a:prstGeom>
          <a:solidFill>
            <a:srgbClr val="86A5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Inscrivez-vous à </a:t>
            </a:r>
            <a:r>
              <a:rPr lang="fr-FR" b="1" dirty="0">
                <a:solidFill>
                  <a:schemeClr val="bg1"/>
                </a:solidFill>
              </a:rPr>
              <a:t>l'alerte vigilance </a:t>
            </a:r>
            <a:r>
              <a:rPr lang="fr-FR" b="1" dirty="0" smtClean="0">
                <a:solidFill>
                  <a:schemeClr val="bg1"/>
                </a:solidFill>
              </a:rPr>
              <a:t>coupure !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4400" y="2765307"/>
            <a:ext cx="2818957" cy="271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810" y="369739"/>
            <a:ext cx="5717497" cy="7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3100" y="1262917"/>
            <a:ext cx="6295466" cy="5514402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rgbClr val="86A627"/>
                </a:solidFill>
              </a:rPr>
              <a:t>Un service public de l’efficacité énergétique</a:t>
            </a:r>
            <a:br>
              <a:rPr lang="fr-FR" sz="2200" b="1" dirty="0" smtClean="0">
                <a:solidFill>
                  <a:srgbClr val="86A627"/>
                </a:solidFill>
              </a:rPr>
            </a:br>
            <a:r>
              <a:rPr lang="fr-FR" sz="2000" dirty="0" smtClean="0"/>
              <a:t>Un espace Info Energie porté par l’ALEC à Saint-Martin-d’Hères &amp; des permanences sur certaines communes pour conseiller les habitants en maison individuelle ou copropriété sur leur projet de rénovation </a:t>
            </a:r>
          </a:p>
          <a:p>
            <a:r>
              <a:rPr lang="fr-FR" sz="2200" b="1" dirty="0" smtClean="0">
                <a:solidFill>
                  <a:srgbClr val="86A627"/>
                </a:solidFill>
              </a:rPr>
              <a:t>Des dispositifs </a:t>
            </a:r>
            <a:r>
              <a:rPr lang="fr-FR" sz="2200" b="1" dirty="0" smtClean="0">
                <a:solidFill>
                  <a:srgbClr val="86A53E"/>
                </a:solidFill>
              </a:rPr>
              <a:t>d’aides financières </a:t>
            </a:r>
            <a:r>
              <a:rPr lang="fr-FR" sz="2200" b="1" dirty="0" smtClean="0">
                <a:solidFill>
                  <a:srgbClr val="86A627"/>
                </a:solidFill>
              </a:rPr>
              <a:t>métropolitains </a:t>
            </a: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000" dirty="0" smtClean="0"/>
              <a:t>Mur </a:t>
            </a:r>
            <a:r>
              <a:rPr lang="fr-FR" sz="2000" dirty="0" err="1" smtClean="0"/>
              <a:t>Mur</a:t>
            </a:r>
            <a:r>
              <a:rPr lang="fr-FR" sz="2000" dirty="0" smtClean="0"/>
              <a:t>, Prime Air Bois, Zéro fioul…</a:t>
            </a:r>
          </a:p>
          <a:p>
            <a:r>
              <a:rPr lang="fr-FR" sz="2200" b="1" dirty="0" smtClean="0">
                <a:solidFill>
                  <a:srgbClr val="86A627"/>
                </a:solidFill>
              </a:rPr>
              <a:t>Des ateliers à l’ALEC </a:t>
            </a:r>
            <a:r>
              <a:rPr lang="fr-FR" sz="2200" dirty="0">
                <a:solidFill>
                  <a:srgbClr val="86A627"/>
                </a:solidFill>
              </a:rPr>
              <a:t/>
            </a:r>
            <a:br>
              <a:rPr lang="fr-FR" sz="2200" dirty="0">
                <a:solidFill>
                  <a:srgbClr val="86A627"/>
                </a:solidFill>
              </a:rPr>
            </a:br>
            <a:r>
              <a:rPr lang="fr-FR" sz="2000" dirty="0" smtClean="0"/>
              <a:t>pour </a:t>
            </a:r>
            <a:r>
              <a:rPr lang="fr-FR" sz="2000" dirty="0"/>
              <a:t>vous aider </a:t>
            </a:r>
            <a:r>
              <a:rPr lang="fr-FR" sz="2000" dirty="0" smtClean="0"/>
              <a:t>à </a:t>
            </a:r>
            <a:r>
              <a:rPr lang="fr-FR" sz="2000" dirty="0"/>
              <a:t>passer un hiver confortable dans votre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logement</a:t>
            </a:r>
            <a:r>
              <a:rPr lang="fr-FR" sz="2000" dirty="0"/>
              <a:t>, tout en maîtrisant les coûts ! </a:t>
            </a:r>
            <a:endParaRPr lang="fr-FR" sz="2000" dirty="0" smtClean="0"/>
          </a:p>
          <a:p>
            <a:r>
              <a:rPr lang="fr-FR" sz="2200" b="1" dirty="0" smtClean="0">
                <a:solidFill>
                  <a:srgbClr val="86A627"/>
                </a:solidFill>
              </a:rPr>
              <a:t>Challenges </a:t>
            </a:r>
            <a:r>
              <a:rPr lang="fr-FR" sz="2200" b="1" dirty="0" err="1" smtClean="0">
                <a:solidFill>
                  <a:srgbClr val="86A627"/>
                </a:solidFill>
              </a:rPr>
              <a:t>métroénergies</a:t>
            </a:r>
            <a:r>
              <a:rPr lang="fr-FR" sz="2200" b="1" dirty="0" smtClean="0">
                <a:solidFill>
                  <a:srgbClr val="86A627"/>
                </a:solidFill>
              </a:rPr>
              <a:t> </a:t>
            </a:r>
            <a:r>
              <a:rPr lang="fr-FR" sz="2200" dirty="0" smtClean="0">
                <a:solidFill>
                  <a:srgbClr val="86A627"/>
                </a:solidFill>
              </a:rPr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D</a:t>
            </a:r>
            <a:r>
              <a:rPr lang="fr-FR" sz="2000" dirty="0" smtClean="0"/>
              <a:t>éfi en ligne en 4 à 6 semaines pour réduire ses consommations d’énergies (chauffage, eau, électricité…)</a:t>
            </a:r>
          </a:p>
          <a:p>
            <a:r>
              <a:rPr lang="fr-FR" sz="2400" dirty="0" smtClean="0"/>
              <a:t>…</a:t>
            </a:r>
          </a:p>
          <a:p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9601199" y="103515"/>
            <a:ext cx="2470639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002" y="1555423"/>
            <a:ext cx="3829998" cy="53025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405" y="402831"/>
            <a:ext cx="3444463" cy="6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1906" y="2212124"/>
            <a:ext cx="10390094" cy="4351338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Accompagnement Plan Climat </a:t>
            </a:r>
            <a:r>
              <a:rPr lang="fr-FR" sz="2000" i="1" dirty="0" smtClean="0">
                <a:solidFill>
                  <a:srgbClr val="85A401"/>
                </a:solidFill>
              </a:rPr>
              <a:t>Tout au long de l’année</a:t>
            </a:r>
            <a:r>
              <a:rPr lang="fr-FR" sz="2000" dirty="0" smtClean="0">
                <a:solidFill>
                  <a:srgbClr val="85A401"/>
                </a:solidFill>
              </a:rPr>
              <a:t/>
            </a:r>
            <a:br>
              <a:rPr lang="fr-FR" sz="2000" dirty="0" smtClean="0">
                <a:solidFill>
                  <a:srgbClr val="85A401"/>
                </a:solidFill>
              </a:rPr>
            </a:br>
            <a:r>
              <a:rPr lang="fr-FR" sz="1800" dirty="0"/>
              <a:t>Accompagnement des communes volontaires dans la charte et suivi des communes </a:t>
            </a:r>
            <a:r>
              <a:rPr lang="fr-FR" sz="1800" dirty="0" smtClean="0"/>
              <a:t>partenaires via des outils dédiés</a:t>
            </a:r>
            <a:br>
              <a:rPr lang="fr-FR" sz="1800" dirty="0" smtClean="0"/>
            </a:br>
            <a:endParaRPr lang="fr-FR" sz="1800" dirty="0" smtClean="0"/>
          </a:p>
          <a:p>
            <a:r>
              <a:rPr lang="fr-FR" sz="2000" b="1" dirty="0" smtClean="0"/>
              <a:t>Conseil en énergie partagé ou accompagnement à la carte </a:t>
            </a:r>
            <a:r>
              <a:rPr lang="fr-FR" sz="2000" i="1" dirty="0" smtClean="0">
                <a:solidFill>
                  <a:srgbClr val="85A401"/>
                </a:solidFill>
              </a:rPr>
              <a:t>Tout </a:t>
            </a:r>
            <a:r>
              <a:rPr lang="fr-FR" sz="2000" i="1" dirty="0">
                <a:solidFill>
                  <a:srgbClr val="85A401"/>
                </a:solidFill>
              </a:rPr>
              <a:t>au long de l’année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1800" dirty="0" smtClean="0"/>
              <a:t>Accompagnement dans </a:t>
            </a:r>
            <a:r>
              <a:rPr lang="fr-FR" sz="1800" dirty="0"/>
              <a:t>l’optimisation énergétique </a:t>
            </a:r>
            <a:r>
              <a:rPr lang="fr-FR" sz="1800" dirty="0" smtClean="0"/>
              <a:t>du patrimoine communal patrimoine </a:t>
            </a:r>
            <a:r>
              <a:rPr lang="fr-FR" sz="1800" dirty="0"/>
              <a:t>(bâtiments, éclairage public, véhicules) et plus globalement dans </a:t>
            </a:r>
            <a:r>
              <a:rPr lang="fr-FR" sz="1800" dirty="0" smtClean="0"/>
              <a:t>la démarche </a:t>
            </a:r>
            <a:r>
              <a:rPr lang="fr-FR" sz="1800" dirty="0"/>
              <a:t>de développement durable.</a:t>
            </a:r>
            <a:r>
              <a:rPr lang="fr-FR" sz="2000" dirty="0"/>
              <a:t> </a:t>
            </a:r>
            <a:endParaRPr lang="fr-FR" sz="2000" dirty="0" smtClean="0"/>
          </a:p>
          <a:p>
            <a:endParaRPr lang="fr-FR" sz="2000" dirty="0" smtClean="0">
              <a:solidFill>
                <a:srgbClr val="85A401"/>
              </a:solidFill>
            </a:endParaRPr>
          </a:p>
          <a:p>
            <a:r>
              <a:rPr lang="fr-FR" sz="2000" b="1" dirty="0" smtClean="0"/>
              <a:t>Kit communication-sensibilisation « Hiver » des agents </a:t>
            </a:r>
            <a:r>
              <a:rPr lang="fr-FR" sz="2000" i="1" dirty="0" smtClean="0">
                <a:solidFill>
                  <a:srgbClr val="85A401"/>
                </a:solidFill>
              </a:rPr>
              <a:t>Novembre 2022</a:t>
            </a:r>
            <a:r>
              <a:rPr lang="fr-FR" sz="2000" dirty="0" smtClean="0">
                <a:solidFill>
                  <a:srgbClr val="85A401"/>
                </a:solidFill>
              </a:rPr>
              <a:t/>
            </a:r>
            <a:br>
              <a:rPr lang="fr-FR" sz="2000" dirty="0" smtClean="0">
                <a:solidFill>
                  <a:srgbClr val="85A401"/>
                </a:solidFill>
              </a:rPr>
            </a:br>
            <a:endParaRPr lang="fr-FR" sz="2000" dirty="0">
              <a:solidFill>
                <a:srgbClr val="85A401"/>
              </a:solidFill>
            </a:endParaRPr>
          </a:p>
          <a:p>
            <a:r>
              <a:rPr lang="fr-FR" sz="2000" b="1" dirty="0"/>
              <a:t>Formation à la sobriété énergétique et aux éco-gestes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dirty="0" smtClean="0"/>
              <a:t>proposée </a:t>
            </a:r>
            <a:r>
              <a:rPr lang="fr-FR" sz="2000" dirty="0"/>
              <a:t>aux communes </a:t>
            </a:r>
            <a:r>
              <a:rPr lang="fr-FR" sz="2000" i="1" dirty="0" smtClean="0">
                <a:solidFill>
                  <a:srgbClr val="85A401"/>
                </a:solidFill>
              </a:rPr>
              <a:t>1er </a:t>
            </a:r>
            <a:r>
              <a:rPr lang="fr-FR" sz="2000" i="1" dirty="0">
                <a:solidFill>
                  <a:srgbClr val="85A401"/>
                </a:solidFill>
              </a:rPr>
              <a:t>semestre 2023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1800" dirty="0"/>
              <a:t>Accompagnement à la mise en œuvre d’une démarche collective pour faire des économies d’énergie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dans </a:t>
            </a:r>
            <a:r>
              <a:rPr lang="fr-FR" sz="1800" dirty="0"/>
              <a:t>les bâtiments publics</a:t>
            </a:r>
          </a:p>
          <a:p>
            <a:endParaRPr lang="fr-FR" sz="2400" dirty="0">
              <a:solidFill>
                <a:srgbClr val="85A401"/>
              </a:solidFill>
            </a:endParaRP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91" y="316505"/>
            <a:ext cx="1489435" cy="1149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37" y="1508963"/>
            <a:ext cx="6957663" cy="419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051" y="220737"/>
            <a:ext cx="7702828" cy="8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5671" y="6099142"/>
            <a:ext cx="99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Support réalisé par l’ALEC </a:t>
            </a:r>
            <a:br>
              <a:rPr lang="fr-FR" sz="1200" b="1" dirty="0" smtClean="0"/>
            </a:br>
            <a:r>
              <a:rPr lang="fr-FR" sz="1200" dirty="0" smtClean="0"/>
              <a:t>Novembre 2022 – </a:t>
            </a:r>
            <a:r>
              <a:rPr lang="fr-FR" sz="1200" dirty="0"/>
              <a:t>Kit </a:t>
            </a:r>
            <a:r>
              <a:rPr lang="fr-FR" sz="1200" dirty="0" smtClean="0"/>
              <a:t>de </a:t>
            </a:r>
            <a:r>
              <a:rPr lang="fr-FR" sz="1200" dirty="0"/>
              <a:t>communication et de sensibilisation des agents des communes</a:t>
            </a:r>
          </a:p>
          <a:p>
            <a:r>
              <a:rPr lang="fr-FR" sz="1200" dirty="0" smtClean="0">
                <a:hlinkClick r:id="rId2"/>
              </a:rPr>
              <a:t>MAJ sur site du Plan Climat </a:t>
            </a:r>
            <a:r>
              <a:rPr lang="fr-FR" sz="1200" dirty="0" smtClean="0"/>
              <a:t>| Images &amp; sources : </a:t>
            </a:r>
            <a:r>
              <a:rPr lang="fr-FR" sz="1200" dirty="0" err="1" smtClean="0"/>
              <a:t>Giec</a:t>
            </a:r>
            <a:r>
              <a:rPr lang="fr-FR" sz="1200" dirty="0" smtClean="0"/>
              <a:t>, </a:t>
            </a:r>
            <a:r>
              <a:rPr lang="fr-FR" sz="1200" dirty="0" err="1" smtClean="0"/>
              <a:t>Negawatt</a:t>
            </a:r>
            <a:r>
              <a:rPr lang="fr-FR" sz="1200" dirty="0" smtClean="0"/>
              <a:t>, AURG</a:t>
            </a:r>
            <a:r>
              <a:rPr lang="fr-FR" sz="1200" dirty="0"/>
              <a:t>, ministère de l'Ecologie </a:t>
            </a:r>
            <a:r>
              <a:rPr lang="fr-FR" sz="1200" dirty="0" smtClean="0"/>
              <a:t>français, </a:t>
            </a:r>
            <a:r>
              <a:rPr lang="fr-FR" sz="1200" dirty="0" err="1" smtClean="0"/>
              <a:t>Flaticon</a:t>
            </a:r>
            <a:r>
              <a:rPr lang="fr-FR" sz="1200" dirty="0" smtClean="0"/>
              <a:t>, INA, Libération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9721361" y="0"/>
            <a:ext cx="247063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 personnaliser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80840" y="4922755"/>
            <a:ext cx="5382706" cy="369332"/>
          </a:xfrm>
          <a:prstGeom prst="rect">
            <a:avLst/>
          </a:prstGeom>
          <a:solidFill>
            <a:srgbClr val="86A53E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Votre contact à la Ville :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27" y="2735123"/>
            <a:ext cx="5761219" cy="14631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45" y="4682416"/>
            <a:ext cx="1208182" cy="932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97" y="4689318"/>
            <a:ext cx="918796" cy="9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8182891" flipH="1" flipV="1">
            <a:off x="4099445" y="4720575"/>
            <a:ext cx="2623628" cy="938155"/>
          </a:xfrm>
          <a:prstGeom prst="arc">
            <a:avLst/>
          </a:prstGeom>
          <a:ln w="28575">
            <a:solidFill>
              <a:srgbClr val="86A5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/>
          <p:cNvSpPr/>
          <p:nvPr/>
        </p:nvSpPr>
        <p:spPr>
          <a:xfrm flipH="1" flipV="1">
            <a:off x="2872683" y="5340862"/>
            <a:ext cx="1875686" cy="938155"/>
          </a:xfrm>
          <a:prstGeom prst="arc">
            <a:avLst/>
          </a:prstGeom>
          <a:ln w="28575">
            <a:solidFill>
              <a:srgbClr val="86A5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87" y="1206876"/>
            <a:ext cx="8141982" cy="2644923"/>
          </a:xfrm>
          <a:prstGeom prst="rect">
            <a:avLst/>
          </a:prstGeom>
        </p:spPr>
      </p:pic>
      <p:sp>
        <p:nvSpPr>
          <p:cNvPr id="8" name="Titre 4"/>
          <p:cNvSpPr txBox="1">
            <a:spLocks/>
          </p:cNvSpPr>
          <p:nvPr/>
        </p:nvSpPr>
        <p:spPr>
          <a:xfrm>
            <a:off x="2042896" y="4242496"/>
            <a:ext cx="2071859" cy="668383"/>
          </a:xfrm>
          <a:prstGeom prst="rect">
            <a:avLst/>
          </a:prstGeom>
          <a:solidFill>
            <a:srgbClr val="C55A1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É</a:t>
            </a:r>
            <a:r>
              <a:rPr lang="fr-FR" b="1" dirty="0" smtClean="0">
                <a:solidFill>
                  <a:schemeClr val="bg1"/>
                </a:solidFill>
              </a:rPr>
              <a:t>té 2022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1F259E-87B4-124E-A2BC-E89991B0AC9C}"/>
              </a:ext>
            </a:extLst>
          </p:cNvPr>
          <p:cNvSpPr txBox="1"/>
          <p:nvPr/>
        </p:nvSpPr>
        <p:spPr>
          <a:xfrm>
            <a:off x="2042896" y="5202703"/>
            <a:ext cx="150077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É</a:t>
            </a:r>
            <a:r>
              <a:rPr lang="fr-FR" b="1" dirty="0" smtClean="0"/>
              <a:t>té </a:t>
            </a:r>
            <a:r>
              <a:rPr lang="fr-FR" b="1" dirty="0"/>
              <a:t>le + </a:t>
            </a:r>
            <a:r>
              <a:rPr lang="fr-FR" b="1" dirty="0" smtClean="0"/>
              <a:t>chaud </a:t>
            </a:r>
            <a:br>
              <a:rPr lang="fr-FR" b="1" dirty="0" smtClean="0"/>
            </a:br>
            <a:r>
              <a:rPr lang="fr-FR" b="1" dirty="0" smtClean="0"/>
              <a:t>derrière </a:t>
            </a:r>
            <a:r>
              <a:rPr lang="fr-FR" b="1" dirty="0"/>
              <a:t>2003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39F3F9A-B088-B94F-9A61-DBB63153CA38}"/>
              </a:ext>
            </a:extLst>
          </p:cNvPr>
          <p:cNvSpPr txBox="1"/>
          <p:nvPr/>
        </p:nvSpPr>
        <p:spPr>
          <a:xfrm>
            <a:off x="3767961" y="5949547"/>
            <a:ext cx="128977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Sécheresse </a:t>
            </a:r>
            <a:br>
              <a:rPr lang="fr-FR" b="1" dirty="0" smtClean="0"/>
            </a:br>
            <a:r>
              <a:rPr lang="fr-FR" b="1" dirty="0" smtClean="0"/>
              <a:t>généralisée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B16930-65EF-D942-8BFB-A83982C2F2B1}"/>
              </a:ext>
            </a:extLst>
          </p:cNvPr>
          <p:cNvSpPr txBox="1"/>
          <p:nvPr/>
        </p:nvSpPr>
        <p:spPr>
          <a:xfrm>
            <a:off x="6781917" y="5651019"/>
            <a:ext cx="17096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Vagues de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chaleur </a:t>
            </a:r>
            <a:r>
              <a:rPr lang="fr-FR" b="1" dirty="0"/>
              <a:t>marines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525B55-9BB5-7A43-B182-341BF28559B1}"/>
              </a:ext>
            </a:extLst>
          </p:cNvPr>
          <p:cNvSpPr txBox="1"/>
          <p:nvPr/>
        </p:nvSpPr>
        <p:spPr>
          <a:xfrm>
            <a:off x="5218408" y="4879537"/>
            <a:ext cx="121512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Incendies </a:t>
            </a:r>
            <a:br>
              <a:rPr lang="fr-FR" b="1" dirty="0" smtClean="0"/>
            </a:br>
            <a:r>
              <a:rPr lang="fr-FR" b="1" dirty="0" smtClean="0"/>
              <a:t>majeurs</a:t>
            </a:r>
            <a:endParaRPr lang="fr-FR" b="1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7779499" y="3847937"/>
            <a:ext cx="0" cy="7637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217458" y="1634377"/>
            <a:ext cx="1875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Évolutions mondiales </a:t>
            </a:r>
            <a:br>
              <a:rPr lang="fr-FR" i="1" dirty="0" smtClean="0"/>
            </a:br>
            <a:r>
              <a:rPr lang="fr-FR" i="1" dirty="0" smtClean="0"/>
              <a:t>des températures selon les </a:t>
            </a:r>
            <a:br>
              <a:rPr lang="fr-FR" i="1" dirty="0" smtClean="0"/>
            </a:br>
            <a:r>
              <a:rPr lang="fr-FR" i="1" dirty="0" smtClean="0"/>
              <a:t>5 scénarios </a:t>
            </a:r>
            <a:br>
              <a:rPr lang="fr-FR" i="1" dirty="0" smtClean="0"/>
            </a:br>
            <a:r>
              <a:rPr lang="fr-FR" i="1" dirty="0" smtClean="0"/>
              <a:t>du GIEC</a:t>
            </a:r>
            <a:endParaRPr lang="fr-FR" i="1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114755" y="4611694"/>
            <a:ext cx="3664744" cy="0"/>
          </a:xfrm>
          <a:prstGeom prst="line">
            <a:avLst/>
          </a:prstGeom>
          <a:ln w="19050">
            <a:solidFill>
              <a:srgbClr val="FF5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5283091" y="5151865"/>
            <a:ext cx="2220646" cy="975558"/>
          </a:xfrm>
          <a:prstGeom prst="arc">
            <a:avLst/>
          </a:prstGeom>
          <a:ln w="28575">
            <a:solidFill>
              <a:srgbClr val="86A5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rc 20"/>
          <p:cNvSpPr/>
          <p:nvPr/>
        </p:nvSpPr>
        <p:spPr>
          <a:xfrm rot="18931670" flipH="1" flipV="1">
            <a:off x="7973958" y="4697725"/>
            <a:ext cx="2471340" cy="938155"/>
          </a:xfrm>
          <a:prstGeom prst="arc">
            <a:avLst/>
          </a:prstGeom>
          <a:ln w="28575">
            <a:solidFill>
              <a:srgbClr val="86A5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c 21"/>
          <p:cNvSpPr/>
          <p:nvPr/>
        </p:nvSpPr>
        <p:spPr>
          <a:xfrm rot="18216482" flipH="1" flipV="1">
            <a:off x="10304129" y="4171322"/>
            <a:ext cx="1802287" cy="933985"/>
          </a:xfrm>
          <a:prstGeom prst="arc">
            <a:avLst/>
          </a:prstGeom>
          <a:ln w="28575">
            <a:solidFill>
              <a:srgbClr val="86A5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351C82-D1FF-914B-9BEE-71808187114C}"/>
              </a:ext>
            </a:extLst>
          </p:cNvPr>
          <p:cNvSpPr txBox="1"/>
          <p:nvPr/>
        </p:nvSpPr>
        <p:spPr>
          <a:xfrm>
            <a:off x="10964268" y="4264548"/>
            <a:ext cx="1020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Orages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violents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070202" y="4293525"/>
            <a:ext cx="160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France…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CF9652-B9A0-9849-B8CB-CE6D0FA46216}"/>
              </a:ext>
            </a:extLst>
          </p:cNvPr>
          <p:cNvSpPr txBox="1"/>
          <p:nvPr/>
        </p:nvSpPr>
        <p:spPr>
          <a:xfrm>
            <a:off x="9529372" y="5102205"/>
            <a:ext cx="12737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Recul </a:t>
            </a:r>
            <a:endParaRPr lang="fr-FR" b="1" dirty="0" smtClean="0"/>
          </a:p>
          <a:p>
            <a:pPr algn="ctr"/>
            <a:r>
              <a:rPr lang="fr-FR" b="1" dirty="0" smtClean="0"/>
              <a:t>des glaciers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82" y="198149"/>
            <a:ext cx="8122560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44571" y="1209426"/>
            <a:ext cx="8588747" cy="14801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smtClean="0"/>
              <a:t>Un climat qui se dérègle : + 2 degrés entre 1959 et 2014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EA83-93EF-7C47-83E5-EC4E80D28D49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112" y="1"/>
            <a:ext cx="2764888" cy="25419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03835" y="2747834"/>
            <a:ext cx="9269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augmentation des températures de + 1,5° à 2,5° selon les scénarios</a:t>
            </a:r>
          </a:p>
          <a:p>
            <a:endParaRPr lang="fr-FR" dirty="0" smtClean="0"/>
          </a:p>
          <a:p>
            <a:r>
              <a:rPr lang="fr-FR" sz="2400" dirty="0" smtClean="0"/>
              <a:t>Des phénomènes extrêmes et des saisons qui changent</a:t>
            </a:r>
          </a:p>
          <a:p>
            <a:endParaRPr lang="fr-FR" dirty="0"/>
          </a:p>
          <a:p>
            <a:pPr lvl="2"/>
            <a:r>
              <a:rPr lang="fr-FR" b="1" dirty="0" smtClean="0"/>
              <a:t>Des étés caniculaires </a:t>
            </a:r>
            <a:r>
              <a:rPr lang="fr-FR" dirty="0" smtClean="0"/>
              <a:t>: 43 jours </a:t>
            </a:r>
            <a:r>
              <a:rPr lang="fr-FR" dirty="0"/>
              <a:t>de canicule (&gt; 35°C) </a:t>
            </a:r>
            <a:r>
              <a:rPr lang="fr-FR" dirty="0" smtClean="0"/>
              <a:t>à </a:t>
            </a:r>
            <a:r>
              <a:rPr lang="fr-FR" dirty="0"/>
              <a:t>Grenoble en 2050,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contre </a:t>
            </a:r>
            <a:r>
              <a:rPr lang="fr-FR" dirty="0"/>
              <a:t>3 par an </a:t>
            </a:r>
            <a:r>
              <a:rPr lang="fr-FR" dirty="0" smtClean="0"/>
              <a:t>aujourd'hui</a:t>
            </a:r>
            <a:br>
              <a:rPr lang="fr-FR" dirty="0" smtClean="0"/>
            </a:br>
            <a:endParaRPr lang="fr-FR" dirty="0" smtClean="0"/>
          </a:p>
          <a:p>
            <a:pPr lvl="2"/>
            <a:r>
              <a:rPr lang="fr-FR" b="1" dirty="0" smtClean="0"/>
              <a:t>Des </a:t>
            </a:r>
            <a:r>
              <a:rPr lang="fr-FR" b="1" dirty="0"/>
              <a:t>automnes plus chauds</a:t>
            </a:r>
            <a:r>
              <a:rPr lang="fr-FR" dirty="0"/>
              <a:t>, marqués </a:t>
            </a:r>
            <a:r>
              <a:rPr lang="fr-FR" dirty="0" smtClean="0"/>
              <a:t>par </a:t>
            </a:r>
            <a:r>
              <a:rPr lang="fr-FR" dirty="0"/>
              <a:t>des pluies plus intenses et “érosives</a:t>
            </a:r>
            <a:r>
              <a:rPr lang="fr-FR" dirty="0" smtClean="0"/>
              <a:t>” </a:t>
            </a:r>
            <a:br>
              <a:rPr lang="fr-FR" dirty="0" smtClean="0"/>
            </a:br>
            <a:endParaRPr lang="fr-FR" dirty="0" smtClean="0"/>
          </a:p>
          <a:p>
            <a:pPr lvl="2"/>
            <a:r>
              <a:rPr lang="fr-FR" b="1" dirty="0" smtClean="0"/>
              <a:t>Des </a:t>
            </a:r>
            <a:r>
              <a:rPr lang="fr-FR" b="1" dirty="0"/>
              <a:t>hivers moins rigoureux </a:t>
            </a:r>
            <a:r>
              <a:rPr lang="fr-FR" dirty="0"/>
              <a:t>: plus de pluie, moins de gel, moins de </a:t>
            </a:r>
            <a:r>
              <a:rPr lang="fr-FR" dirty="0" smtClean="0"/>
              <a:t>neige. </a:t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manteau neigeux devrait réduire de 80 à 85% à 1200 m d’altitude dans les massifs environnants à l’horizon 2080.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71" y="276783"/>
            <a:ext cx="666793" cy="6667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09018" y="6488668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Météo France</a:t>
            </a:r>
            <a:endParaRPr lang="fr-FR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25518" r="49883"/>
          <a:stretch/>
        </p:blipFill>
        <p:spPr>
          <a:xfrm>
            <a:off x="2653043" y="5357537"/>
            <a:ext cx="659876" cy="88399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-195" r="75244"/>
          <a:stretch/>
        </p:blipFill>
        <p:spPr>
          <a:xfrm>
            <a:off x="2596380" y="3848996"/>
            <a:ext cx="669303" cy="8839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49063" r="25635"/>
          <a:stretch/>
        </p:blipFill>
        <p:spPr>
          <a:xfrm>
            <a:off x="2718283" y="4687695"/>
            <a:ext cx="562347" cy="758735"/>
          </a:xfrm>
          <a:prstGeom prst="rect">
            <a:avLst/>
          </a:prstGeom>
        </p:spPr>
      </p:pic>
      <p:sp>
        <p:nvSpPr>
          <p:cNvPr id="16" name="Titre 4"/>
          <p:cNvSpPr txBox="1">
            <a:spLocks/>
          </p:cNvSpPr>
          <p:nvPr/>
        </p:nvSpPr>
        <p:spPr>
          <a:xfrm>
            <a:off x="1822023" y="1911949"/>
            <a:ext cx="2218019" cy="642795"/>
          </a:xfrm>
          <a:prstGeom prst="rect">
            <a:avLst/>
          </a:prstGeom>
          <a:solidFill>
            <a:srgbClr val="C55A1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</a:rPr>
              <a:t>D’ici 2050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70" y="214848"/>
            <a:ext cx="2060261" cy="7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0554" y="1309451"/>
            <a:ext cx="5377775" cy="126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Le dérèglement climatique est issu d’une augmentation anormale de la température moyenne à la surface de la planète</a:t>
            </a:r>
            <a:r>
              <a:rPr lang="fr-FR" sz="2000" dirty="0" smtClean="0"/>
              <a:t> ayant des conséquences graves sur les cycles naturels.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85912" y="5213773"/>
            <a:ext cx="8467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Pour diminuer nos émissions de GES et atténuer </a:t>
            </a:r>
            <a:r>
              <a:rPr lang="fr-FR" sz="2000" b="1" dirty="0"/>
              <a:t>l’effet du </a:t>
            </a:r>
            <a:r>
              <a:rPr lang="fr-FR" sz="2000" b="1" dirty="0" smtClean="0"/>
              <a:t>dérèglement </a:t>
            </a:r>
            <a:r>
              <a:rPr lang="fr-FR" sz="2000" b="1" dirty="0"/>
              <a:t>climatique, </a:t>
            </a:r>
            <a:r>
              <a:rPr lang="fr-FR" sz="2000" b="1" dirty="0" smtClean="0"/>
              <a:t>il </a:t>
            </a:r>
            <a:r>
              <a:rPr lang="fr-FR" sz="2000" b="1" dirty="0"/>
              <a:t>faut donc </a:t>
            </a:r>
            <a:r>
              <a:rPr lang="fr-FR" sz="2000" b="1" dirty="0" smtClean="0"/>
              <a:t>diminuer nos </a:t>
            </a:r>
            <a:r>
              <a:rPr lang="fr-FR" sz="2000" b="1" dirty="0"/>
              <a:t>consommations </a:t>
            </a:r>
            <a:r>
              <a:rPr lang="fr-FR" sz="2000" b="1" dirty="0" smtClean="0"/>
              <a:t>d’énergies… </a:t>
            </a:r>
            <a:br>
              <a:rPr lang="fr-FR" sz="2000" b="1" dirty="0" smtClean="0"/>
            </a:br>
            <a:r>
              <a:rPr lang="fr-FR" sz="2000" dirty="0" smtClean="0"/>
              <a:t>et notre facture énergétique, dans un contexte exceptionnel d’explosion </a:t>
            </a:r>
            <a:br>
              <a:rPr lang="fr-FR" sz="2000" dirty="0" smtClean="0"/>
            </a:br>
            <a:r>
              <a:rPr lang="fr-FR" sz="2000" dirty="0" smtClean="0"/>
              <a:t>des coûts de l’énergie.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7" y="1539646"/>
            <a:ext cx="790977" cy="7909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6" y="1321993"/>
            <a:ext cx="435306" cy="4353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67" y="1613150"/>
            <a:ext cx="3100833" cy="23775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080473" y="3990694"/>
            <a:ext cx="2111527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Un gaz à effet de serre est un </a:t>
            </a:r>
            <a:r>
              <a:rPr lang="fr-FR" b="1" dirty="0">
                <a:solidFill>
                  <a:schemeClr val="bg1"/>
                </a:solidFill>
              </a:rPr>
              <a:t>gaz présent dans l'atmosphère qui retient une partie de la chaleur reçue des rayons solaires. </a:t>
            </a:r>
          </a:p>
        </p:txBody>
      </p:sp>
      <p:cxnSp>
        <p:nvCxnSpPr>
          <p:cNvPr id="13" name="Connecteur en arc 12"/>
          <p:cNvCxnSpPr/>
          <p:nvPr/>
        </p:nvCxnSpPr>
        <p:spPr>
          <a:xfrm rot="16200000" flipH="1">
            <a:off x="2926025" y="2361722"/>
            <a:ext cx="727677" cy="924267"/>
          </a:xfrm>
          <a:prstGeom prst="curvedConnector2">
            <a:avLst/>
          </a:prstGeom>
          <a:ln w="28575">
            <a:solidFill>
              <a:srgbClr val="86A53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751997" y="2925835"/>
            <a:ext cx="5891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Il est principalement dû aux émissions </a:t>
            </a:r>
            <a:r>
              <a:rPr lang="fr-FR" b="1" dirty="0"/>
              <a:t>de </a:t>
            </a:r>
            <a:r>
              <a:rPr lang="fr-FR" b="1" dirty="0" smtClean="0"/>
              <a:t>Gaz </a:t>
            </a:r>
            <a:r>
              <a:rPr lang="fr-FR" b="1" dirty="0"/>
              <a:t>à effets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 serre (GES) </a:t>
            </a:r>
            <a:r>
              <a:rPr lang="fr-FR" dirty="0" smtClean="0"/>
              <a:t>qui proviennent en grande partie de l’activité humaine </a:t>
            </a:r>
            <a:r>
              <a:rPr lang="fr-FR" dirty="0"/>
              <a:t>: combustion d’énergies fossiles, utilisation d’engrais, procédés industriels, élevage, logement, climatisation, changements d’usage des terres, etc.</a:t>
            </a:r>
            <a:endParaRPr lang="fr-FR" b="1" dirty="0"/>
          </a:p>
        </p:txBody>
      </p:sp>
      <p:cxnSp>
        <p:nvCxnSpPr>
          <p:cNvPr id="19" name="Connecteur en arc 18"/>
          <p:cNvCxnSpPr/>
          <p:nvPr/>
        </p:nvCxnSpPr>
        <p:spPr>
          <a:xfrm rot="5400000">
            <a:off x="8033867" y="4613677"/>
            <a:ext cx="636562" cy="377072"/>
          </a:xfrm>
          <a:prstGeom prst="curvedConnector3">
            <a:avLst>
              <a:gd name="adj1" fmla="val 50000"/>
            </a:avLst>
          </a:prstGeom>
          <a:ln w="28575">
            <a:solidFill>
              <a:srgbClr val="86A53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815" y="136636"/>
            <a:ext cx="8945718" cy="8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solidFill>
                  <a:srgbClr val="86A627"/>
                </a:solidFill>
              </a:rPr>
              <a:t>Un contexte qui impose des mesures </a:t>
            </a:r>
            <a:br>
              <a:rPr lang="fr-FR" sz="4400" b="1" dirty="0" smtClean="0">
                <a:solidFill>
                  <a:srgbClr val="86A627"/>
                </a:solidFill>
              </a:rPr>
            </a:br>
            <a:r>
              <a:rPr lang="fr-FR" sz="4400" b="1" dirty="0" smtClean="0">
                <a:solidFill>
                  <a:srgbClr val="86A627"/>
                </a:solidFill>
              </a:rPr>
              <a:t>d’économies d’énergie</a:t>
            </a:r>
            <a:br>
              <a:rPr lang="fr-FR" sz="4400" b="1" dirty="0" smtClean="0">
                <a:solidFill>
                  <a:srgbClr val="86A627"/>
                </a:solidFill>
              </a:rPr>
            </a:br>
            <a:r>
              <a:rPr lang="fr-FR" sz="4400" b="1" dirty="0" smtClean="0">
                <a:solidFill>
                  <a:srgbClr val="86A627"/>
                </a:solidFill>
              </a:rPr>
              <a:t>et qui accélère </a:t>
            </a:r>
            <a:r>
              <a:rPr lang="fr-FR" sz="4400" b="1" dirty="0">
                <a:solidFill>
                  <a:srgbClr val="86A627"/>
                </a:solidFill>
              </a:rPr>
              <a:t>les </a:t>
            </a:r>
            <a:r>
              <a:rPr lang="fr-FR" sz="4400" b="1" dirty="0" smtClean="0">
                <a:solidFill>
                  <a:srgbClr val="86A627"/>
                </a:solidFill>
              </a:rPr>
              <a:t>transitions</a:t>
            </a:r>
            <a:endParaRPr lang="fr-FR" sz="4400" b="1" dirty="0">
              <a:solidFill>
                <a:srgbClr val="86A6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56" y="4379640"/>
            <a:ext cx="3261333" cy="247836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5844" y="3337949"/>
            <a:ext cx="9667875" cy="212017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Au niveau national : un plan de sobriété énergétique</a:t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400" dirty="0" smtClean="0"/>
              <a:t>Au niveau local : le Plan Climat Air </a:t>
            </a:r>
            <a:r>
              <a:rPr lang="fr-FR" sz="2400" dirty="0"/>
              <a:t>É</a:t>
            </a:r>
            <a:r>
              <a:rPr lang="fr-FR" sz="2400" dirty="0" smtClean="0"/>
              <a:t>nergie Métropolitain (PCAEM)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et le Schéma Directeur</a:t>
            </a:r>
            <a:r>
              <a:rPr lang="fr-FR" sz="2400" b="1" dirty="0" smtClean="0"/>
              <a:t> </a:t>
            </a:r>
            <a:r>
              <a:rPr lang="fr-FR" sz="2400" dirty="0" smtClean="0"/>
              <a:t>Énergie 2030</a:t>
            </a:r>
            <a:endParaRPr lang="fr-FR" sz="24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146305" y="1529976"/>
            <a:ext cx="3066174" cy="143347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40 %  </a:t>
            </a:r>
            <a:r>
              <a:rPr lang="fr-FR" b="1" dirty="0" smtClean="0">
                <a:solidFill>
                  <a:schemeClr val="bg1"/>
                </a:solidFill>
              </a:rPr>
              <a:t>d’économies d’énergie d’ici 2030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039781" y="1529976"/>
            <a:ext cx="3066174" cy="143347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50 %</a:t>
            </a:r>
            <a:br>
              <a:rPr lang="fr-FR" sz="4000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de baisse des GES d’ici 2030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88" y="308029"/>
            <a:ext cx="6217893" cy="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8554"/>
          <a:stretch/>
        </p:blipFill>
        <p:spPr>
          <a:xfrm>
            <a:off x="8878033" y="1758914"/>
            <a:ext cx="3199667" cy="3686970"/>
          </a:xfrm>
        </p:spPr>
      </p:pic>
      <p:sp>
        <p:nvSpPr>
          <p:cNvPr id="4" name="ZoneTexte 3"/>
          <p:cNvSpPr txBox="1"/>
          <p:nvPr/>
        </p:nvSpPr>
        <p:spPr>
          <a:xfrm>
            <a:off x="2000982" y="4882487"/>
            <a:ext cx="6875995" cy="1323439"/>
          </a:xfrm>
          <a:prstGeom prst="rect">
            <a:avLst/>
          </a:prstGeom>
          <a:solidFill>
            <a:srgbClr val="D1DF8A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2800" b="1" dirty="0"/>
              <a:t>É</a:t>
            </a:r>
            <a:r>
              <a:rPr lang="fr-FR" sz="2800" b="1" dirty="0" smtClean="0"/>
              <a:t>nergies renouvelables</a:t>
            </a:r>
            <a:r>
              <a:rPr lang="fr-FR" sz="2800" dirty="0"/>
              <a:t> </a:t>
            </a:r>
            <a:r>
              <a:rPr lang="fr-FR" sz="2000" dirty="0" smtClean="0"/>
              <a:t>pour participer </a:t>
            </a:r>
            <a:r>
              <a:rPr lang="fr-FR" sz="2000" dirty="0"/>
              <a:t>à la baisse des émissions de gaz à effet de </a:t>
            </a:r>
            <a:r>
              <a:rPr lang="fr-FR" sz="2000" dirty="0" smtClean="0"/>
              <a:t>serre.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Géothermie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panneaux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solaires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photovoltaïques et thermiques, 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chauffe-eau 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solaire, éoliennes, bois énergie…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00982" y="1295859"/>
            <a:ext cx="6877051" cy="1384995"/>
          </a:xfrm>
          <a:prstGeom prst="rect">
            <a:avLst/>
          </a:prstGeom>
          <a:solidFill>
            <a:srgbClr val="FDD679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2800" b="1" dirty="0" smtClean="0"/>
              <a:t>Sobriété </a:t>
            </a:r>
            <a:br>
              <a:rPr lang="fr-FR" sz="2800" b="1" dirty="0" smtClean="0"/>
            </a:br>
            <a:r>
              <a:rPr lang="fr-FR" sz="2000" dirty="0" smtClean="0"/>
              <a:t>Réduire </a:t>
            </a:r>
            <a:r>
              <a:rPr lang="fr-FR" sz="2000" dirty="0"/>
              <a:t>les consommations d’énergie par des changements de comportements, de mode de vie et d’organisation collective</a:t>
            </a:r>
            <a:r>
              <a:rPr lang="fr-FR" sz="2000" dirty="0" smtClean="0"/>
              <a:t>.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Baisse des températures, réduction de l’éclairage, réduction de la climatisation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00982" y="2979382"/>
            <a:ext cx="6875995" cy="1631216"/>
          </a:xfrm>
          <a:prstGeom prst="rect">
            <a:avLst/>
          </a:prstGeom>
          <a:solidFill>
            <a:srgbClr val="FAF6C2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2800" b="1" dirty="0" smtClean="0"/>
              <a:t>Efficacité énergétique </a:t>
            </a:r>
            <a:br>
              <a:rPr lang="fr-FR" sz="2800" b="1" dirty="0" smtClean="0"/>
            </a:br>
            <a:r>
              <a:rPr lang="fr-FR" sz="2000" dirty="0"/>
              <a:t>F</a:t>
            </a:r>
            <a:r>
              <a:rPr lang="fr-FR" sz="2000" dirty="0" smtClean="0"/>
              <a:t>aire appel </a:t>
            </a:r>
            <a:r>
              <a:rPr lang="fr-FR" sz="2000" dirty="0"/>
              <a:t>exclusivement à des technologies permettant de réduire les consommations d’énergie à l’échelle d’un </a:t>
            </a:r>
            <a:r>
              <a:rPr lang="fr-FR" sz="2000" dirty="0" smtClean="0"/>
              <a:t>bâtiment.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Rénovation et/ou construction de bâtiments, suivi et optimisation des dépenses, optimisation des contrats de maintenance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080" y="279728"/>
            <a:ext cx="8573279" cy="7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53127" r="8898" b="4553"/>
          <a:stretch/>
        </p:blipFill>
        <p:spPr>
          <a:xfrm>
            <a:off x="6985262" y="4674075"/>
            <a:ext cx="4061892" cy="1854852"/>
          </a:xfrm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00" y="1495015"/>
            <a:ext cx="2326661" cy="2444254"/>
          </a:xfrm>
          <a:prstGeom prst="rect">
            <a:avLst/>
          </a:prstGeom>
        </p:spPr>
      </p:pic>
      <p:pic>
        <p:nvPicPr>
          <p:cNvPr id="6" name="Imag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407" y="1457307"/>
            <a:ext cx="2386502" cy="2829709"/>
          </a:xfrm>
          <a:prstGeom prst="rect">
            <a:avLst/>
          </a:prstGeom>
        </p:spPr>
      </p:pic>
      <p:pic>
        <p:nvPicPr>
          <p:cNvPr id="10" name="Imag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112" y="1514054"/>
            <a:ext cx="2285467" cy="25701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603" y="1551762"/>
            <a:ext cx="2267336" cy="2662020"/>
          </a:xfrm>
          <a:prstGeom prst="rect">
            <a:avLst/>
          </a:prstGeom>
        </p:spPr>
      </p:pic>
      <p:pic>
        <p:nvPicPr>
          <p:cNvPr id="12" name="Image 11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5624" y="4348007"/>
            <a:ext cx="2466446" cy="24390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700" y="122334"/>
            <a:ext cx="6421123" cy="11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21105</TotalTime>
  <Words>880</Words>
  <Application>Microsoft Office PowerPoint</Application>
  <PresentationFormat>Grand écran</PresentationFormat>
  <Paragraphs>204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Fad Script</vt:lpstr>
      <vt:lpstr>Thème Office</vt:lpstr>
      <vt:lpstr>Plan de  Sobriété énergétique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apposer par-ci par-là</vt:lpstr>
      <vt:lpstr>Présentation PowerPoint</vt:lpstr>
      <vt:lpstr> </vt:lpstr>
      <vt:lpstr> </vt:lpstr>
      <vt:lpstr>Campagne   du gouvernement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sobriété</dc:title>
  <dc:creator>Moi</dc:creator>
  <cp:lastModifiedBy>Moi</cp:lastModifiedBy>
  <cp:revision>159</cp:revision>
  <dcterms:created xsi:type="dcterms:W3CDTF">2022-10-18T06:50:39Z</dcterms:created>
  <dcterms:modified xsi:type="dcterms:W3CDTF">2022-11-23T09:34:01Z</dcterms:modified>
</cp:coreProperties>
</file>